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9" r:id="rId2"/>
    <p:sldId id="256" r:id="rId3"/>
    <p:sldId id="258" r:id="rId4"/>
    <p:sldId id="260" r:id="rId5"/>
    <p:sldId id="263" r:id="rId6"/>
    <p:sldId id="267" r:id="rId7"/>
    <p:sldId id="271" r:id="rId8"/>
    <p:sldId id="274" r:id="rId9"/>
    <p:sldId id="275" r:id="rId10"/>
    <p:sldId id="273" r:id="rId11"/>
    <p:sldId id="281" r:id="rId12"/>
    <p:sldId id="277" r:id="rId13"/>
    <p:sldId id="282" r:id="rId14"/>
    <p:sldId id="278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4A4"/>
    <a:srgbClr val="79D65B"/>
    <a:srgbClr val="0A9CAB"/>
    <a:srgbClr val="3B807D"/>
    <a:srgbClr val="75C892"/>
    <a:srgbClr val="FEFDF8"/>
    <a:srgbClr val="3E7C6F"/>
    <a:srgbClr val="FED85D"/>
    <a:srgbClr val="F2C021"/>
    <a:srgbClr val="FFF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2" autoAdjust="0"/>
    <p:restoredTop sz="67320" autoAdjust="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F00E3-BA77-4CB8-B9DD-E01623AE32C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91ADF-EC63-4BDC-89BC-E571E2D1E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9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3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91ADF-EC63-4BDC-89BC-E571E2D1E2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10FC-D27C-27F0-EA96-B12F5400A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1954-2FDC-47FD-C4A0-68DDB7409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266C-9572-5AAC-9647-BCCC0A82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F168-0BCD-C9B8-DE0D-310CEEDD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C065-8BCF-C9B4-FAEF-A98460B2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745E-7824-AB8A-BDD1-79A3FB58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FF128-1AE3-3EED-73CA-C206CC1D8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B1935-E51E-BEF1-C5EE-0ADF52AE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C15E5-F6FD-51F5-40BD-DFF4AF13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6E21E-271F-663A-82E2-D5C56C53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8028A-42FB-21DD-9684-36D3BCC80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7721B-0D9E-DE97-3CB8-683A393E5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42408-D159-CEBB-4DCB-789FC5A5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E401D-495A-A4BB-A6B6-BBBB9A87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F6F4-D023-359A-BC90-73AC61B7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A426-0954-FD49-EEC7-192DFA43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CB47-A21A-3926-39CB-DE71E562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A32D-D0A2-0BC4-188D-01BF87A4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353FA-350D-3960-FC01-8BE0707F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FC289-BB2A-C819-8FAC-848196A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364F-5531-4801-FEB2-6533125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5DB2C-AB61-57C7-AC7E-5E2C9E822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CF8E-CBE4-65BC-410E-F0368F0E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90E27-BEA2-833A-F4F9-52DAE826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9302-1DB3-D7BC-1243-021A1196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D805-99B3-405C-3ACF-7BF0FB3B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97616-9161-1ACA-40F5-616E65D5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F0FB-C15C-A369-0516-042E91B59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058CC-8E46-F55E-300A-3002161E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08F54-4F23-FCE7-9C70-34A4058B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4A82-0410-FE39-71B8-BFF4536A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55AE-4D29-12AD-9C97-2D2BA26A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1A3F-4B64-C169-FC7C-0ED96EB78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1626B-F962-48D2-83EB-E4CC6DC7F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7BE6A-41A0-A83C-3D37-1A64A1DE4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38761-8916-B5C1-E212-718BEBC11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0B2D2-28BA-CA78-1D5D-9AD307C8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E9AC8-8C8D-BAF1-71AC-78599BB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8D13D-F8EC-552F-6C0E-AAF9402D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9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62B1-D770-5A48-BD4F-A3053737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0D6E1-AAC1-2FA6-C6A4-933C0AF3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CA1A6-5FD3-FACC-0B5B-033C8682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D4C4A-668B-0280-2184-B58DD9B0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5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DFCAB-A2EF-E320-79A6-16C4515B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627A0-2DBD-8F94-0080-D34ADBC8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F0A2D-D1BC-48B2-0B90-5244C891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5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57D-AE40-8801-D041-C60B6700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4587-06ED-4EF6-B39A-4273759B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8E54E-6E4B-6F85-9B19-C0DF33349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E182E-79DF-F94E-3378-3EA3BDF7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0BDE3-1974-47B6-7B7A-F59AF4A8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DA48A-740E-A599-2128-57789E53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1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3FF1-C820-B791-9C36-F4347052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824EB-BFE0-317C-A916-5E5A35938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55435-AD48-1DC2-0753-6A01EE882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BF14-FDE7-15ED-E2A9-66A096AC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999DB-A90E-36D7-B05F-FD6512CB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92559-8433-A767-7A04-A0D5FB75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8BF8-FBD3-B57E-4246-62908BB3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99AA-03B3-517F-E524-8003C4C61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7AA48-7666-9C7C-6A8E-388D2F739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4B425-6625-4EF3-94E7-766B55797FD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CA40-A713-258F-F36D-6E4776EDE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57F7-2E9C-454B-61F9-065D756CC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94365-007C-4895-94B1-BBA5F03C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8DC78176-4C37-46F0-8DAE-C85B03EAE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I">
            <a:extLst>
              <a:ext uri="{FF2B5EF4-FFF2-40B4-BE49-F238E27FC236}">
                <a16:creationId xmlns:a16="http://schemas.microsoft.com/office/drawing/2014/main" id="{5C310289-70FA-F436-C7EE-A3BAC207E5B0}"/>
              </a:ext>
            </a:extLst>
          </p:cNvPr>
          <p:cNvSpPr txBox="1"/>
          <p:nvPr/>
        </p:nvSpPr>
        <p:spPr>
          <a:xfrm>
            <a:off x="17263947" y="297621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6" name="A">
            <a:extLst>
              <a:ext uri="{FF2B5EF4-FFF2-40B4-BE49-F238E27FC236}">
                <a16:creationId xmlns:a16="http://schemas.microsoft.com/office/drawing/2014/main" id="{B496C4B7-85DF-DCFF-A058-BD1DF2E9728C}"/>
              </a:ext>
            </a:extLst>
          </p:cNvPr>
          <p:cNvSpPr txBox="1"/>
          <p:nvPr/>
        </p:nvSpPr>
        <p:spPr>
          <a:xfrm>
            <a:off x="16169734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7" name="H">
            <a:extLst>
              <a:ext uri="{FF2B5EF4-FFF2-40B4-BE49-F238E27FC236}">
                <a16:creationId xmlns:a16="http://schemas.microsoft.com/office/drawing/2014/main" id="{A245A726-8E22-AD57-670F-ADDA1B468DA8}"/>
              </a:ext>
            </a:extLst>
          </p:cNvPr>
          <p:cNvSpPr txBox="1"/>
          <p:nvPr/>
        </p:nvSpPr>
        <p:spPr>
          <a:xfrm>
            <a:off x="14771190" y="29772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8" name="C2">
            <a:extLst>
              <a:ext uri="{FF2B5EF4-FFF2-40B4-BE49-F238E27FC236}">
                <a16:creationId xmlns:a16="http://schemas.microsoft.com/office/drawing/2014/main" id="{9A0A66A5-756F-5BA5-6AD6-DF20E15B6584}"/>
              </a:ext>
            </a:extLst>
          </p:cNvPr>
          <p:cNvSpPr txBox="1"/>
          <p:nvPr/>
        </p:nvSpPr>
        <p:spPr>
          <a:xfrm>
            <a:off x="13071149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9" name="K">
            <a:extLst>
              <a:ext uri="{FF2B5EF4-FFF2-40B4-BE49-F238E27FC236}">
                <a16:creationId xmlns:a16="http://schemas.microsoft.com/office/drawing/2014/main" id="{55DE6AF9-83A9-0955-D675-E4AC9BAF2E49}"/>
              </a:ext>
            </a:extLst>
          </p:cNvPr>
          <p:cNvSpPr txBox="1"/>
          <p:nvPr/>
        </p:nvSpPr>
        <p:spPr>
          <a:xfrm>
            <a:off x="-1846740" y="17721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30" name="C">
            <a:extLst>
              <a:ext uri="{FF2B5EF4-FFF2-40B4-BE49-F238E27FC236}">
                <a16:creationId xmlns:a16="http://schemas.microsoft.com/office/drawing/2014/main" id="{B089FA29-BD4C-B59F-EC64-197A4BE1377D}"/>
              </a:ext>
            </a:extLst>
          </p:cNvPr>
          <p:cNvSpPr txBox="1"/>
          <p:nvPr/>
        </p:nvSpPr>
        <p:spPr>
          <a:xfrm>
            <a:off x="-3030060" y="177213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1" name="O">
            <a:extLst>
              <a:ext uri="{FF2B5EF4-FFF2-40B4-BE49-F238E27FC236}">
                <a16:creationId xmlns:a16="http://schemas.microsoft.com/office/drawing/2014/main" id="{0828ED06-05BF-5334-6566-1A3D42530A7B}"/>
              </a:ext>
            </a:extLst>
          </p:cNvPr>
          <p:cNvSpPr txBox="1"/>
          <p:nvPr/>
        </p:nvSpPr>
        <p:spPr>
          <a:xfrm>
            <a:off x="-4199468" y="178841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2" name="L">
            <a:extLst>
              <a:ext uri="{FF2B5EF4-FFF2-40B4-BE49-F238E27FC236}">
                <a16:creationId xmlns:a16="http://schemas.microsoft.com/office/drawing/2014/main" id="{F800C8E7-FA9D-939D-F59F-29065C8A2D54}"/>
              </a:ext>
            </a:extLst>
          </p:cNvPr>
          <p:cNvSpPr txBox="1"/>
          <p:nvPr/>
        </p:nvSpPr>
        <p:spPr>
          <a:xfrm>
            <a:off x="-5442329" y="175307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3" name="B">
            <a:extLst>
              <a:ext uri="{FF2B5EF4-FFF2-40B4-BE49-F238E27FC236}">
                <a16:creationId xmlns:a16="http://schemas.microsoft.com/office/drawing/2014/main" id="{E0CBA68E-402D-ED2D-C54A-A9ED5ED0D4B4}"/>
              </a:ext>
            </a:extLst>
          </p:cNvPr>
          <p:cNvSpPr txBox="1"/>
          <p:nvPr/>
        </p:nvSpPr>
        <p:spPr>
          <a:xfrm>
            <a:off x="-6969001" y="176300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15" name="Picture 14" descr="A hexagon with white text&#10;&#10;AI-generated content may be incorrect.">
            <a:extLst>
              <a:ext uri="{FF2B5EF4-FFF2-40B4-BE49-F238E27FC236}">
                <a16:creationId xmlns:a16="http://schemas.microsoft.com/office/drawing/2014/main" id="{3DA61061-331D-AE81-A497-6719D4DEE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49" y="1234333"/>
            <a:ext cx="3483756" cy="3483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8EBE9-6249-EAA5-6AF2-2B77C45DD447}"/>
              </a:ext>
            </a:extLst>
          </p:cNvPr>
          <p:cNvSpPr txBox="1"/>
          <p:nvPr/>
        </p:nvSpPr>
        <p:spPr>
          <a:xfrm>
            <a:off x="3091190" y="4194613"/>
            <a:ext cx="6167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Power your walk, earn as you go</a:t>
            </a:r>
          </a:p>
          <a:p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Green by design, </a:t>
            </a:r>
            <a:r>
              <a:rPr lang="en-US" sz="32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162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GiGi</a:t>
            </a:r>
            <a:r>
              <a:rPr lang="en-US" sz="32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will grow!</a:t>
            </a:r>
          </a:p>
        </p:txBody>
      </p:sp>
    </p:spTree>
    <p:extLst>
      <p:ext uri="{BB962C8B-B14F-4D97-AF65-F5344CB8AC3E}">
        <p14:creationId xmlns:p14="http://schemas.microsoft.com/office/powerpoint/2010/main" val="407494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C4047C04-2833-AD4B-207E-3F39AE1A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SPONSORI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790448" y="1814679"/>
            <a:ext cx="9655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Cum monetizăm cu </a:t>
            </a:r>
            <a:r>
              <a:rPr lang="ro-RO" b="1" dirty="0" err="1"/>
              <a:t>GreenGait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ro-RO" dirty="0"/>
              <a:t>🛍️ </a:t>
            </a:r>
            <a:r>
              <a:rPr lang="ro-RO" b="1" dirty="0"/>
              <a:t>Fee % pe tranzacții în </a:t>
            </a:r>
            <a:r>
              <a:rPr lang="ro-RO" b="1" dirty="0" err="1"/>
              <a:t>marketplace</a:t>
            </a:r>
            <a:r>
              <a:rPr lang="en-US" dirty="0"/>
              <a:t>: </a:t>
            </a:r>
          </a:p>
          <a:p>
            <a:r>
              <a:rPr lang="ro-RO" dirty="0"/>
              <a:t>Fiecare achiziție de produs/serviciu plătită cu </a:t>
            </a:r>
            <a:r>
              <a:rPr lang="ro-RO" dirty="0" err="1"/>
              <a:t>GiGi</a:t>
            </a:r>
            <a:r>
              <a:rPr lang="ro-RO" dirty="0"/>
              <a:t> → comision platformă</a:t>
            </a:r>
            <a:endParaRPr lang="en-US" dirty="0"/>
          </a:p>
          <a:p>
            <a:endParaRPr lang="en-US" dirty="0"/>
          </a:p>
          <a:p>
            <a:r>
              <a:rPr lang="ro-RO" dirty="0"/>
              <a:t>🎁 </a:t>
            </a:r>
            <a:r>
              <a:rPr lang="ro-RO" b="1" dirty="0"/>
              <a:t>Vouchere sponsorizate</a:t>
            </a:r>
            <a:r>
              <a:rPr lang="en-US" dirty="0"/>
              <a:t>: </a:t>
            </a:r>
          </a:p>
          <a:p>
            <a:r>
              <a:rPr lang="ro-RO" dirty="0"/>
              <a:t>Săli de fitness, produse sport sau </a:t>
            </a:r>
            <a:r>
              <a:rPr lang="ro-RO" dirty="0" err="1"/>
              <a:t>eco</a:t>
            </a:r>
            <a:r>
              <a:rPr lang="ro-RO" dirty="0"/>
              <a:t> → oferă reduceri în schimbul expunerii &amp; impact ESG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🌿 </a:t>
            </a:r>
            <a:r>
              <a:rPr lang="ro-RO" b="1" dirty="0"/>
              <a:t>Taxă „Green” pentru companii</a:t>
            </a:r>
            <a:r>
              <a:rPr lang="en-US" dirty="0"/>
              <a:t>: </a:t>
            </a:r>
          </a:p>
          <a:p>
            <a:r>
              <a:rPr lang="ro-RO" dirty="0"/>
              <a:t>Brandurile </a:t>
            </a:r>
            <a:r>
              <a:rPr lang="ro-RO" dirty="0" err="1"/>
              <a:t>eco</a:t>
            </a:r>
            <a:r>
              <a:rPr lang="ro-RO" dirty="0"/>
              <a:t> pot contribui cu </a:t>
            </a:r>
            <a:r>
              <a:rPr lang="ro-RO" dirty="0" err="1"/>
              <a:t>tokeni</a:t>
            </a:r>
            <a:r>
              <a:rPr lang="ro-RO" dirty="0"/>
              <a:t> </a:t>
            </a:r>
            <a:r>
              <a:rPr lang="ro-RO" dirty="0" err="1"/>
              <a:t>GiGi</a:t>
            </a:r>
            <a:r>
              <a:rPr lang="ro-RO" dirty="0"/>
              <a:t> pentru a compensa „</a:t>
            </a:r>
            <a:r>
              <a:rPr lang="ro-RO" dirty="0" err="1"/>
              <a:t>green</a:t>
            </a:r>
            <a:r>
              <a:rPr lang="ro-RO" dirty="0"/>
              <a:t> </a:t>
            </a:r>
            <a:r>
              <a:rPr lang="ro-RO" dirty="0" err="1"/>
              <a:t>tax</a:t>
            </a:r>
            <a:r>
              <a:rPr lang="ro-RO" dirty="0"/>
              <a:t>”-</a:t>
            </a:r>
            <a:r>
              <a:rPr lang="ro-RO" dirty="0" err="1"/>
              <a:t>ul</a:t>
            </a:r>
            <a:r>
              <a:rPr lang="ro-RO" dirty="0"/>
              <a:t> ESG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🧩 </a:t>
            </a:r>
            <a:r>
              <a:rPr lang="ro-RO" b="1" dirty="0"/>
              <a:t>NFT-uri rare / colecționabile de brand</a:t>
            </a:r>
            <a:r>
              <a:rPr lang="en-US" dirty="0"/>
              <a:t>:</a:t>
            </a:r>
          </a:p>
          <a:p>
            <a:r>
              <a:rPr lang="ro-RO" dirty="0"/>
              <a:t>Parteneriate pentru ediții limitate – Nike x </a:t>
            </a:r>
            <a:r>
              <a:rPr lang="ro-RO" dirty="0" err="1"/>
              <a:t>GreenGait</a:t>
            </a:r>
            <a:r>
              <a:rPr lang="ro-RO" dirty="0"/>
              <a:t> </a:t>
            </a:r>
            <a:r>
              <a:rPr lang="ro-RO" dirty="0" err="1"/>
              <a:t>sneakers</a:t>
            </a:r>
            <a:r>
              <a:rPr lang="ro-RO" dirty="0"/>
              <a:t> NFT, de ex.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🔄 </a:t>
            </a:r>
            <a:r>
              <a:rPr lang="ro-RO" b="1" dirty="0"/>
              <a:t>Licențiere API / </a:t>
            </a:r>
            <a:r>
              <a:rPr lang="ro-RO" b="1" dirty="0" err="1"/>
              <a:t>white-label</a:t>
            </a:r>
            <a:r>
              <a:rPr lang="ro-RO" b="1" dirty="0"/>
              <a:t> pentru companii</a:t>
            </a:r>
            <a:r>
              <a:rPr lang="en-US" dirty="0"/>
              <a:t>: </a:t>
            </a:r>
          </a:p>
          <a:p>
            <a:r>
              <a:rPr lang="ro-RO" dirty="0"/>
              <a:t>Săli de sport, școli sau ONG-uri pot folosi tehnologia sub brand propriu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951834" y="-151220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676879" y="-100039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3863548" y="-4068799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870" y="-1835317"/>
            <a:ext cx="686140" cy="686140"/>
          </a:xfrm>
          <a:prstGeom prst="rect">
            <a:avLst/>
          </a:prstGeom>
        </p:spPr>
      </p:pic>
      <p:pic>
        <p:nvPicPr>
          <p:cNvPr id="6" name="Picture 5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E8587E9F-B465-8FFA-9A04-7999D6C3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884" y="4997952"/>
            <a:ext cx="1491865" cy="1491865"/>
          </a:xfrm>
          <a:prstGeom prst="rect">
            <a:avLst/>
          </a:prstGeom>
        </p:spPr>
      </p:pic>
      <p:pic>
        <p:nvPicPr>
          <p:cNvPr id="9" name="Picture 8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6449C001-C860-3A5A-69E9-23BB9FBDD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28" y="4569904"/>
            <a:ext cx="1868099" cy="1868099"/>
          </a:xfrm>
          <a:prstGeom prst="rect">
            <a:avLst/>
          </a:prstGeom>
        </p:spPr>
      </p:pic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015D4DF7-044F-D61C-BC89-629620206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30" y="39222"/>
            <a:ext cx="716584" cy="7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C3F06-D419-E10C-3456-00B4E881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BD6D9C36-3DFF-BFA7-11F9-FD04135B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ECF88E-FCEC-A360-E192-5A2FC60BDCED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SPONSORI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8E81B-023B-525E-6A16-BAE45BDFD212}"/>
              </a:ext>
            </a:extLst>
          </p:cNvPr>
          <p:cNvSpPr txBox="1"/>
          <p:nvPr/>
        </p:nvSpPr>
        <p:spPr>
          <a:xfrm>
            <a:off x="869521" y="1819398"/>
            <a:ext cx="1122602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Cu cine vrem să colaborăm?</a:t>
            </a:r>
            <a:endParaRPr lang="en-US" dirty="0"/>
          </a:p>
          <a:p>
            <a:endParaRPr lang="en-US" dirty="0"/>
          </a:p>
          <a:p>
            <a:r>
              <a:rPr lang="ro-RO" dirty="0"/>
              <a:t>🏋️‍♂️ </a:t>
            </a:r>
            <a:r>
              <a:rPr lang="ro-RO" b="1" dirty="0"/>
              <a:t>Săli de fitness</a:t>
            </a:r>
            <a:r>
              <a:rPr lang="en-US" dirty="0"/>
              <a:t>: </a:t>
            </a:r>
            <a:r>
              <a:rPr lang="ro-RO" dirty="0" err="1"/>
              <a:t>WorldClass</a:t>
            </a:r>
            <a:r>
              <a:rPr lang="ro-RO" dirty="0"/>
              <a:t>, 7Card, </a:t>
            </a:r>
            <a:r>
              <a:rPr lang="ro-RO" dirty="0" err="1"/>
              <a:t>FitZone</a:t>
            </a:r>
            <a:r>
              <a:rPr lang="ro-RO" dirty="0"/>
              <a:t> → recompense directe pentru mișcare</a:t>
            </a:r>
            <a:endParaRPr lang="en-US" dirty="0"/>
          </a:p>
          <a:p>
            <a:endParaRPr lang="en-US" dirty="0"/>
          </a:p>
          <a:p>
            <a:r>
              <a:rPr lang="ro-RO" dirty="0"/>
              <a:t>👟 </a:t>
            </a:r>
            <a:r>
              <a:rPr lang="ro-RO" b="1" dirty="0"/>
              <a:t>Branduri </a:t>
            </a:r>
            <a:r>
              <a:rPr lang="ro-RO" b="1" dirty="0" err="1"/>
              <a:t>eco</a:t>
            </a:r>
            <a:r>
              <a:rPr lang="ro-RO" b="1" dirty="0"/>
              <a:t> </a:t>
            </a:r>
            <a:r>
              <a:rPr lang="ro-RO" dirty="0"/>
              <a:t>&amp; </a:t>
            </a:r>
            <a:r>
              <a:rPr lang="ro-RO" b="1" dirty="0"/>
              <a:t>sport</a:t>
            </a:r>
            <a:r>
              <a:rPr lang="en-US" dirty="0"/>
              <a:t>: Adidas</a:t>
            </a:r>
            <a:r>
              <a:rPr lang="ro-RO" dirty="0"/>
              <a:t>, </a:t>
            </a:r>
            <a:r>
              <a:rPr lang="ro-RO" dirty="0" err="1"/>
              <a:t>Decathlon</a:t>
            </a:r>
            <a:r>
              <a:rPr lang="ro-RO" dirty="0"/>
              <a:t>, Nike → </a:t>
            </a:r>
            <a:r>
              <a:rPr lang="ro-RO" dirty="0" err="1"/>
              <a:t>tokens</a:t>
            </a:r>
            <a:r>
              <a:rPr lang="ro-RO" dirty="0"/>
              <a:t> = reduceri, vouchere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🔋 </a:t>
            </a:r>
            <a:r>
              <a:rPr lang="ro-RO" b="1" dirty="0"/>
              <a:t>Companii</a:t>
            </a:r>
            <a:r>
              <a:rPr lang="ro-RO" dirty="0"/>
              <a:t> de </a:t>
            </a:r>
            <a:r>
              <a:rPr lang="ro-RO" b="1" dirty="0"/>
              <a:t>energie</a:t>
            </a:r>
            <a:r>
              <a:rPr lang="ro-RO" dirty="0"/>
              <a:t> &amp; </a:t>
            </a:r>
            <a:r>
              <a:rPr lang="ro-RO" b="1" dirty="0" err="1"/>
              <a:t>tech</a:t>
            </a:r>
            <a:r>
              <a:rPr lang="ro-RO" dirty="0"/>
              <a:t> verde</a:t>
            </a:r>
            <a:r>
              <a:rPr lang="en-US" dirty="0"/>
              <a:t>: </a:t>
            </a:r>
            <a:r>
              <a:rPr lang="ro-RO" dirty="0" err="1"/>
              <a:t>Enel</a:t>
            </a:r>
            <a:r>
              <a:rPr lang="ro-RO" dirty="0"/>
              <a:t> X, </a:t>
            </a:r>
            <a:r>
              <a:rPr lang="ro-RO" dirty="0" err="1"/>
              <a:t>startups</a:t>
            </a:r>
            <a:r>
              <a:rPr lang="ro-RO" dirty="0"/>
              <a:t> piezoelectric/solar → integrare cu </a:t>
            </a:r>
            <a:r>
              <a:rPr lang="ro-RO" dirty="0" err="1"/>
              <a:t>energy</a:t>
            </a:r>
            <a:r>
              <a:rPr lang="ro-RO" dirty="0"/>
              <a:t> </a:t>
            </a:r>
            <a:r>
              <a:rPr lang="ro-RO" dirty="0" err="1"/>
              <a:t>harvesting</a:t>
            </a:r>
            <a:endParaRPr lang="en-US" dirty="0"/>
          </a:p>
          <a:p>
            <a:endParaRPr lang="en-US" dirty="0"/>
          </a:p>
          <a:p>
            <a:r>
              <a:rPr lang="ro-RO" dirty="0"/>
              <a:t>🌱 </a:t>
            </a:r>
            <a:r>
              <a:rPr lang="ro-RO" b="1" dirty="0"/>
              <a:t>ONG-uri</a:t>
            </a:r>
            <a:r>
              <a:rPr lang="ro-RO" dirty="0"/>
              <a:t> &amp; </a:t>
            </a:r>
            <a:r>
              <a:rPr lang="ro-RO" b="1" dirty="0"/>
              <a:t>inițiative verzi</a:t>
            </a:r>
            <a:r>
              <a:rPr lang="en-US" dirty="0"/>
              <a:t>: </a:t>
            </a:r>
            <a:r>
              <a:rPr lang="ro-RO" dirty="0"/>
              <a:t>Educație, </a:t>
            </a:r>
            <a:r>
              <a:rPr lang="ro-RO" dirty="0" err="1"/>
              <a:t>gamificare</a:t>
            </a:r>
            <a:r>
              <a:rPr lang="ro-RO" dirty="0"/>
              <a:t> pentru sănătate și protejarea mediului</a:t>
            </a:r>
            <a:endParaRPr lang="en-US" dirty="0"/>
          </a:p>
          <a:p>
            <a:endParaRPr lang="en-US" dirty="0"/>
          </a:p>
          <a:p>
            <a:r>
              <a:rPr lang="ro-RO" dirty="0"/>
              <a:t>📱 </a:t>
            </a:r>
            <a:r>
              <a:rPr lang="ro-RO" b="1" dirty="0"/>
              <a:t>Solana </a:t>
            </a:r>
            <a:r>
              <a:rPr lang="ro-RO" b="1" dirty="0" err="1"/>
              <a:t>Phone</a:t>
            </a:r>
            <a:r>
              <a:rPr lang="ro-RO" b="1" dirty="0"/>
              <a:t> </a:t>
            </a:r>
            <a:r>
              <a:rPr lang="ro-RO" dirty="0"/>
              <a:t>(Saga)</a:t>
            </a:r>
            <a:r>
              <a:rPr lang="en-US" dirty="0"/>
              <a:t>: </a:t>
            </a:r>
            <a:r>
              <a:rPr lang="ro-RO" dirty="0"/>
              <a:t>Integrare aplicație direct pe telefon Web3 → </a:t>
            </a:r>
            <a:r>
              <a:rPr lang="en-US" dirty="0"/>
              <a:t> </a:t>
            </a:r>
            <a:r>
              <a:rPr lang="en-US" dirty="0" err="1"/>
              <a:t>interes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ro-RO" dirty="0"/>
              <a:t>investitori </a:t>
            </a:r>
            <a:r>
              <a:rPr lang="ro-RO" dirty="0" err="1"/>
              <a:t>crypto</a:t>
            </a:r>
            <a:endParaRPr lang="en-US" dirty="0"/>
          </a:p>
          <a:p>
            <a:endParaRPr lang="en-US" dirty="0"/>
          </a:p>
          <a:p>
            <a:r>
              <a:rPr lang="ro-RO" dirty="0"/>
              <a:t>🧑‍🎓 </a:t>
            </a:r>
            <a:r>
              <a:rPr lang="ro-RO" b="1" dirty="0"/>
              <a:t>Universități</a:t>
            </a:r>
            <a:r>
              <a:rPr lang="ro-RO" dirty="0"/>
              <a:t> / </a:t>
            </a:r>
            <a:r>
              <a:rPr lang="ro-RO" b="1" dirty="0"/>
              <a:t>Orașe </a:t>
            </a:r>
            <a:r>
              <a:rPr lang="ro-RO" b="1" dirty="0" err="1"/>
              <a:t>Smart</a:t>
            </a:r>
            <a:r>
              <a:rPr lang="en-US" dirty="0"/>
              <a:t>: </a:t>
            </a:r>
            <a:r>
              <a:rPr lang="ro-RO" dirty="0"/>
              <a:t>Pilot pentru mobilitate urbană sustenabilă &amp; recompensare sănătate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0C8168-E01E-F75F-DDEE-F7CF4F3F4F51}"/>
              </a:ext>
            </a:extLst>
          </p:cNvPr>
          <p:cNvSpPr/>
          <p:nvPr/>
        </p:nvSpPr>
        <p:spPr>
          <a:xfrm rot="6521150">
            <a:off x="10951834" y="-151220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C8A62-883B-28D7-615C-161E3ED2695D}"/>
              </a:ext>
            </a:extLst>
          </p:cNvPr>
          <p:cNvSpPr/>
          <p:nvPr/>
        </p:nvSpPr>
        <p:spPr>
          <a:xfrm rot="2830051">
            <a:off x="10676879" y="-100039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BE015A-D8C5-ED94-A69A-3ACD764D7C1A}"/>
              </a:ext>
            </a:extLst>
          </p:cNvPr>
          <p:cNvSpPr/>
          <p:nvPr/>
        </p:nvSpPr>
        <p:spPr>
          <a:xfrm rot="20482132">
            <a:off x="13863548" y="-4068799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3A9A6564-3F7D-93AC-F47F-DC8130B29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870" y="-1835317"/>
            <a:ext cx="686140" cy="686140"/>
          </a:xfrm>
          <a:prstGeom prst="rect">
            <a:avLst/>
          </a:prstGeom>
        </p:spPr>
      </p:pic>
      <p:pic>
        <p:nvPicPr>
          <p:cNvPr id="13" name="Picture 12" descr="A red and black logo&#10;&#10;AI-generated content may be incorrect.">
            <a:extLst>
              <a:ext uri="{FF2B5EF4-FFF2-40B4-BE49-F238E27FC236}">
                <a16:creationId xmlns:a16="http://schemas.microsoft.com/office/drawing/2014/main" id="{3C90705D-90C9-6974-BED1-0F58FE61A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43" y="1235590"/>
            <a:ext cx="2203048" cy="606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red and white logo&#10;&#10;AI-generated content may be incorrect.">
            <a:extLst>
              <a:ext uri="{FF2B5EF4-FFF2-40B4-BE49-F238E27FC236}">
                <a16:creationId xmlns:a16="http://schemas.microsoft.com/office/drawing/2014/main" id="{2603D360-AAE8-E2EC-E748-352C2E1A7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50" y="5573008"/>
            <a:ext cx="1051899" cy="105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0E9473CB-0F44-3D43-CB16-C6515846F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2" y="5548490"/>
            <a:ext cx="2187182" cy="12302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DC24855-1980-55AE-FBD3-F1A2ADA60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8993" y="1754633"/>
            <a:ext cx="1399464" cy="965148"/>
          </a:xfrm>
          <a:prstGeom prst="rect">
            <a:avLst/>
          </a:prstGeom>
        </p:spPr>
      </p:pic>
      <p:pic>
        <p:nvPicPr>
          <p:cNvPr id="28" name="Picture 27" descr="A black swoosh logo&#10;&#10;AI-generated content may be incorrect.">
            <a:extLst>
              <a:ext uri="{FF2B5EF4-FFF2-40B4-BE49-F238E27FC236}">
                <a16:creationId xmlns:a16="http://schemas.microsoft.com/office/drawing/2014/main" id="{A2A5FD74-E69D-BE60-F66A-1A9C5498D8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87" y="5377174"/>
            <a:ext cx="1626008" cy="1626008"/>
          </a:xfrm>
          <a:prstGeom prst="rect">
            <a:avLst/>
          </a:prstGeom>
        </p:spPr>
      </p:pic>
      <p:pic>
        <p:nvPicPr>
          <p:cNvPr id="30" name="Picture 29" descr="A purple and black logo&#10;&#10;AI-generated content may be incorrect.">
            <a:extLst>
              <a:ext uri="{FF2B5EF4-FFF2-40B4-BE49-F238E27FC236}">
                <a16:creationId xmlns:a16="http://schemas.microsoft.com/office/drawing/2014/main" id="{D98DED4A-DA22-BF43-DF82-0BEAD44184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6" y="5696432"/>
            <a:ext cx="2066082" cy="960678"/>
          </a:xfrm>
          <a:prstGeom prst="rect">
            <a:avLst/>
          </a:prstGeom>
        </p:spPr>
      </p:pic>
      <p:pic>
        <p:nvPicPr>
          <p:cNvPr id="31" name="Picture 30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BDA5FA5A-1144-7A95-4224-0FA0BA613B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387" y="4569904"/>
            <a:ext cx="1868099" cy="1868099"/>
          </a:xfrm>
          <a:prstGeom prst="rect">
            <a:avLst/>
          </a:prstGeom>
        </p:spPr>
      </p:pic>
      <p:pic>
        <p:nvPicPr>
          <p:cNvPr id="6" name="Picture 5" descr="A logo in a circle&#10;&#10;AI-generated content may be incorrect.">
            <a:extLst>
              <a:ext uri="{FF2B5EF4-FFF2-40B4-BE49-F238E27FC236}">
                <a16:creationId xmlns:a16="http://schemas.microsoft.com/office/drawing/2014/main" id="{C679F08E-E80D-6E44-CB20-838A5C9AF5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30" y="39222"/>
            <a:ext cx="716584" cy="7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6289207C-2DA9-175E-BA4D-FCB7D3FBD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MOTIVATIE &amp; VISION &amp; ROADMAP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1067023" y="-1651101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2590579" y="-26555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12" y="0"/>
            <a:ext cx="801621" cy="801621"/>
          </a:xfrm>
          <a:prstGeom prst="rect">
            <a:avLst/>
          </a:prstGeom>
        </p:spPr>
      </p:pic>
      <p:sp>
        <p:nvSpPr>
          <p:cNvPr id="9" name="E">
            <a:extLst>
              <a:ext uri="{FF2B5EF4-FFF2-40B4-BE49-F238E27FC236}">
                <a16:creationId xmlns:a16="http://schemas.microsoft.com/office/drawing/2014/main" id="{9AB396AD-AF52-0BB9-87E6-AFFC29F6FD1F}"/>
              </a:ext>
            </a:extLst>
          </p:cNvPr>
          <p:cNvSpPr txBox="1"/>
          <p:nvPr/>
        </p:nvSpPr>
        <p:spPr>
          <a:xfrm>
            <a:off x="-2665237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I">
            <a:extLst>
              <a:ext uri="{FF2B5EF4-FFF2-40B4-BE49-F238E27FC236}">
                <a16:creationId xmlns:a16="http://schemas.microsoft.com/office/drawing/2014/main" id="{D52E43A2-788A-0186-2008-C674C718D0A5}"/>
              </a:ext>
            </a:extLst>
          </p:cNvPr>
          <p:cNvSpPr txBox="1"/>
          <p:nvPr/>
        </p:nvSpPr>
        <p:spPr>
          <a:xfrm>
            <a:off x="-345067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Ț">
            <a:extLst>
              <a:ext uri="{FF2B5EF4-FFF2-40B4-BE49-F238E27FC236}">
                <a16:creationId xmlns:a16="http://schemas.microsoft.com/office/drawing/2014/main" id="{03773FA3-83F4-E46B-24D2-9D586B37813C}"/>
              </a:ext>
            </a:extLst>
          </p:cNvPr>
          <p:cNvSpPr txBox="1"/>
          <p:nvPr/>
        </p:nvSpPr>
        <p:spPr>
          <a:xfrm>
            <a:off x="-4572714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N">
            <a:extLst>
              <a:ext uri="{FF2B5EF4-FFF2-40B4-BE49-F238E27FC236}">
                <a16:creationId xmlns:a16="http://schemas.microsoft.com/office/drawing/2014/main" id="{1A493E30-CB22-772E-0C2D-0A2DB7530508}"/>
              </a:ext>
            </a:extLst>
          </p:cNvPr>
          <p:cNvSpPr txBox="1"/>
          <p:nvPr/>
        </p:nvSpPr>
        <p:spPr>
          <a:xfrm>
            <a:off x="-6089314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E">
            <a:extLst>
              <a:ext uri="{FF2B5EF4-FFF2-40B4-BE49-F238E27FC236}">
                <a16:creationId xmlns:a16="http://schemas.microsoft.com/office/drawing/2014/main" id="{CC2B6044-8887-9B4D-94CA-B14F8AAA6D84}"/>
              </a:ext>
            </a:extLst>
          </p:cNvPr>
          <p:cNvSpPr txBox="1"/>
          <p:nvPr/>
        </p:nvSpPr>
        <p:spPr>
          <a:xfrm>
            <a:off x="-7268687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C1B682DF-B11B-DAB4-F5DA-5873A32E9D31}"/>
              </a:ext>
            </a:extLst>
          </p:cNvPr>
          <p:cNvSpPr txBox="1"/>
          <p:nvPr/>
        </p:nvSpPr>
        <p:spPr>
          <a:xfrm>
            <a:off x="-8372178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7738D389-1BD9-9033-B619-CA5C621D8017}"/>
              </a:ext>
            </a:extLst>
          </p:cNvPr>
          <p:cNvSpPr txBox="1"/>
          <p:nvPr/>
        </p:nvSpPr>
        <p:spPr>
          <a:xfrm>
            <a:off x="-9677618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U">
            <a:extLst>
              <a:ext uri="{FF2B5EF4-FFF2-40B4-BE49-F238E27FC236}">
                <a16:creationId xmlns:a16="http://schemas.microsoft.com/office/drawing/2014/main" id="{935C0FE1-E30A-1A7B-35CC-163CF094BFB3}"/>
              </a:ext>
            </a:extLst>
          </p:cNvPr>
          <p:cNvSpPr txBox="1"/>
          <p:nvPr/>
        </p:nvSpPr>
        <p:spPr>
          <a:xfrm>
            <a:off x="-340341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E365FF53-729E-EEF2-22BB-FC4F1E38D686}"/>
              </a:ext>
            </a:extLst>
          </p:cNvPr>
          <p:cNvSpPr txBox="1"/>
          <p:nvPr/>
        </p:nvSpPr>
        <p:spPr>
          <a:xfrm>
            <a:off x="-4712623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T2">
            <a:extLst>
              <a:ext uri="{FF2B5EF4-FFF2-40B4-BE49-F238E27FC236}">
                <a16:creationId xmlns:a16="http://schemas.microsoft.com/office/drawing/2014/main" id="{DA6F8B41-E982-DC8A-F45B-C8B47B81ED6D}"/>
              </a:ext>
            </a:extLst>
          </p:cNvPr>
          <p:cNvSpPr txBox="1"/>
          <p:nvPr/>
        </p:nvSpPr>
        <p:spPr>
          <a:xfrm>
            <a:off x="-5898829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7C6CB6B2-DE2D-72F4-F268-40C982572CF3}"/>
              </a:ext>
            </a:extLst>
          </p:cNvPr>
          <p:cNvSpPr txBox="1"/>
          <p:nvPr/>
        </p:nvSpPr>
        <p:spPr>
          <a:xfrm>
            <a:off x="-7477787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E4">
            <a:extLst>
              <a:ext uri="{FF2B5EF4-FFF2-40B4-BE49-F238E27FC236}">
                <a16:creationId xmlns:a16="http://schemas.microsoft.com/office/drawing/2014/main" id="{B7242FDE-812A-C6BF-D837-8F966D959549}"/>
              </a:ext>
            </a:extLst>
          </p:cNvPr>
          <p:cNvSpPr txBox="1"/>
          <p:nvPr/>
        </p:nvSpPr>
        <p:spPr>
          <a:xfrm>
            <a:off x="-8751946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P">
            <a:extLst>
              <a:ext uri="{FF2B5EF4-FFF2-40B4-BE49-F238E27FC236}">
                <a16:creationId xmlns:a16="http://schemas.microsoft.com/office/drawing/2014/main" id="{7D7483F7-806A-5E67-62C1-A77CD6A93B85}"/>
              </a:ext>
            </a:extLst>
          </p:cNvPr>
          <p:cNvSpPr txBox="1"/>
          <p:nvPr/>
        </p:nvSpPr>
        <p:spPr>
          <a:xfrm>
            <a:off x="-9967344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C">
            <a:extLst>
              <a:ext uri="{FF2B5EF4-FFF2-40B4-BE49-F238E27FC236}">
                <a16:creationId xmlns:a16="http://schemas.microsoft.com/office/drawing/2014/main" id="{545B8700-4110-90DF-6AFB-CAA1AC58FFA8}"/>
              </a:ext>
            </a:extLst>
          </p:cNvPr>
          <p:cNvSpPr txBox="1"/>
          <p:nvPr/>
        </p:nvSpPr>
        <p:spPr>
          <a:xfrm>
            <a:off x="-155967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S">
            <a:extLst>
              <a:ext uri="{FF2B5EF4-FFF2-40B4-BE49-F238E27FC236}">
                <a16:creationId xmlns:a16="http://schemas.microsoft.com/office/drawing/2014/main" id="{1D5D7F0F-A45E-18CE-9217-CA866EA5F954}"/>
              </a:ext>
            </a:extLst>
          </p:cNvPr>
          <p:cNvSpPr txBox="1"/>
          <p:nvPr/>
        </p:nvSpPr>
        <p:spPr>
          <a:xfrm>
            <a:off x="-2736956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C2A39DED-0FFE-DA2B-B82E-8D52C2BCB28A}"/>
              </a:ext>
            </a:extLst>
          </p:cNvPr>
          <p:cNvSpPr txBox="1"/>
          <p:nvPr/>
        </p:nvSpPr>
        <p:spPr>
          <a:xfrm>
            <a:off x="-3779967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M2">
            <a:extLst>
              <a:ext uri="{FF2B5EF4-FFF2-40B4-BE49-F238E27FC236}">
                <a16:creationId xmlns:a16="http://schemas.microsoft.com/office/drawing/2014/main" id="{BDF11CDD-7008-1FCC-50BA-E7141BFD3DF0}"/>
              </a:ext>
            </a:extLst>
          </p:cNvPr>
          <p:cNvSpPr txBox="1"/>
          <p:nvPr/>
        </p:nvSpPr>
        <p:spPr>
          <a:xfrm>
            <a:off x="-5503346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U2">
            <a:extLst>
              <a:ext uri="{FF2B5EF4-FFF2-40B4-BE49-F238E27FC236}">
                <a16:creationId xmlns:a16="http://schemas.microsoft.com/office/drawing/2014/main" id="{8D5291B9-053F-F2D4-41F6-0EB405A42E3A}"/>
              </a:ext>
            </a:extLst>
          </p:cNvPr>
          <p:cNvSpPr txBox="1"/>
          <p:nvPr/>
        </p:nvSpPr>
        <p:spPr>
          <a:xfrm>
            <a:off x="-10009614" y="3837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81555D9A-6940-52CD-E0FE-90A74289B002}"/>
              </a:ext>
            </a:extLst>
          </p:cNvPr>
          <p:cNvSpPr txBox="1"/>
          <p:nvPr/>
        </p:nvSpPr>
        <p:spPr>
          <a:xfrm>
            <a:off x="-789009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L">
            <a:extLst>
              <a:ext uri="{FF2B5EF4-FFF2-40B4-BE49-F238E27FC236}">
                <a16:creationId xmlns:a16="http://schemas.microsoft.com/office/drawing/2014/main" id="{058C089B-EF4C-C79C-640F-CAD0EDF5F046}"/>
              </a:ext>
            </a:extLst>
          </p:cNvPr>
          <p:cNvSpPr txBox="1"/>
          <p:nvPr/>
        </p:nvSpPr>
        <p:spPr>
          <a:xfrm>
            <a:off x="-875256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2" name="U">
            <a:extLst>
              <a:ext uri="{FF2B5EF4-FFF2-40B4-BE49-F238E27FC236}">
                <a16:creationId xmlns:a16="http://schemas.microsoft.com/office/drawing/2014/main" id="{8056EBD4-8C6C-F083-D247-CD946B2DB983}"/>
              </a:ext>
            </a:extLst>
          </p:cNvPr>
          <p:cNvSpPr txBox="1"/>
          <p:nvPr/>
        </p:nvSpPr>
        <p:spPr>
          <a:xfrm>
            <a:off x="-6760518" y="40261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3" name="M">
            <a:extLst>
              <a:ext uri="{FF2B5EF4-FFF2-40B4-BE49-F238E27FC236}">
                <a16:creationId xmlns:a16="http://schemas.microsoft.com/office/drawing/2014/main" id="{11555926-0D94-CC5C-86CF-2FD4EFEFBC4A}"/>
              </a:ext>
            </a:extLst>
          </p:cNvPr>
          <p:cNvSpPr txBox="1"/>
          <p:nvPr/>
        </p:nvSpPr>
        <p:spPr>
          <a:xfrm>
            <a:off x="-11727871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9131F-A446-10B0-8ECD-B2440F6C32AC}"/>
              </a:ext>
            </a:extLst>
          </p:cNvPr>
          <p:cNvSpPr txBox="1"/>
          <p:nvPr/>
        </p:nvSpPr>
        <p:spPr>
          <a:xfrm>
            <a:off x="497546" y="1814635"/>
            <a:ext cx="55984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⚡ </a:t>
            </a:r>
            <a:r>
              <a:rPr lang="ro-RO" sz="1600" b="1" dirty="0"/>
              <a:t>Criza energetică </a:t>
            </a:r>
            <a:r>
              <a:rPr lang="ro-RO" sz="1600" dirty="0"/>
              <a:t>trăită direct în Spania/Portugalia</a:t>
            </a:r>
            <a:r>
              <a:rPr lang="en-US" sz="1600" dirty="0"/>
              <a:t>/Franta:  </a:t>
            </a:r>
            <a:r>
              <a:rPr lang="ro-RO" sz="1600" dirty="0"/>
              <a:t>Am experimentat </a:t>
            </a:r>
            <a:r>
              <a:rPr lang="ro-RO" sz="1600" dirty="0" err="1"/>
              <a:t>blackout</a:t>
            </a:r>
            <a:r>
              <a:rPr lang="ro-RO" sz="1600" dirty="0"/>
              <a:t>-uri în mijlocul verii. Nicio priză, nicio lumină. Nevoia de independență energetică nu mai e opțională.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🧍‍♂️ Mișcarea devine invizibilă fără valoare</a:t>
            </a:r>
            <a:r>
              <a:rPr lang="en-US" sz="1600" dirty="0"/>
              <a:t>: </a:t>
            </a:r>
            <a:r>
              <a:rPr lang="ro-RO" sz="1600" dirty="0"/>
              <a:t>Facem mii de pași zilnic – dar nu înseamnă nimic. Cu </a:t>
            </a:r>
            <a:r>
              <a:rPr lang="ro-RO" sz="1600" b="1" dirty="0" err="1"/>
              <a:t>GreenGait</a:t>
            </a:r>
            <a:r>
              <a:rPr lang="ro-RO" sz="1600" dirty="0"/>
              <a:t>, fiecare pas capătă o valoare digitală, </a:t>
            </a:r>
            <a:r>
              <a:rPr lang="ro-RO" sz="1600" dirty="0" err="1"/>
              <a:t>eco</a:t>
            </a:r>
            <a:r>
              <a:rPr lang="ro-RO" sz="1600" dirty="0"/>
              <a:t>, și reală.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🧠 Oboseala de a face bine fără recompense</a:t>
            </a:r>
            <a:r>
              <a:rPr lang="en-US" sz="1600" dirty="0"/>
              <a:t>: </a:t>
            </a:r>
            <a:r>
              <a:rPr lang="ro-RO" sz="1600" dirty="0"/>
              <a:t>Oamenii care aleg să meargă, să fie activi, să aibă grijă de sănătate – merită un sistem care le susține alegerile.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🏃 Vrem un </a:t>
            </a:r>
            <a:r>
              <a:rPr lang="ro-RO" sz="1600" b="1" dirty="0"/>
              <a:t>stil de viață activ, sănătos și sustenabil</a:t>
            </a:r>
            <a:r>
              <a:rPr lang="en-US" sz="1600" dirty="0"/>
              <a:t>: </a:t>
            </a:r>
            <a:r>
              <a:rPr lang="ro-RO" sz="1600" dirty="0"/>
              <a:t>Nu doar din aplicații, ci în viața reală: cu pași, cu energie produsă de noi, fără dependență de rețele.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🌍</a:t>
            </a:r>
            <a:r>
              <a:rPr lang="ro-RO" sz="1600" b="1" dirty="0"/>
              <a:t> Viziune</a:t>
            </a:r>
            <a:r>
              <a:rPr lang="ro-RO" sz="1600" dirty="0"/>
              <a:t>: o lume în care energia personală e moneda universal</a:t>
            </a:r>
            <a:r>
              <a:rPr lang="en-US" sz="1600" dirty="0"/>
              <a:t>: </a:t>
            </a:r>
            <a:r>
              <a:rPr lang="ro-RO" sz="1600" dirty="0"/>
              <a:t>Mergi → generezi energie → primești </a:t>
            </a:r>
            <a:r>
              <a:rPr lang="ro-RO" sz="1600" dirty="0" err="1"/>
              <a:t>token</a:t>
            </a:r>
            <a:r>
              <a:rPr lang="ro-RO" sz="1600" dirty="0"/>
              <a:t> → cumperi </a:t>
            </a:r>
            <a:r>
              <a:rPr lang="ro-RO" sz="1600" dirty="0" err="1"/>
              <a:t>eco</a:t>
            </a:r>
            <a:r>
              <a:rPr lang="ro-RO" sz="1600" dirty="0"/>
              <a:t> produse sau îți încarci </a:t>
            </a:r>
            <a:r>
              <a:rPr lang="ro-RO" sz="1600" dirty="0" err="1"/>
              <a:t>device-ul</a:t>
            </a:r>
            <a:r>
              <a:rPr lang="ro-RO" sz="1600" dirty="0"/>
              <a:t> → contribui la o economie regenerativă</a:t>
            </a:r>
            <a:endParaRPr lang="en-US" sz="1600" dirty="0"/>
          </a:p>
          <a:p>
            <a:endParaRPr lang="en-US" sz="1600" dirty="0"/>
          </a:p>
          <a:p>
            <a:r>
              <a:rPr lang="ro-RO" sz="1600" dirty="0"/>
              <a:t>🏫 </a:t>
            </a:r>
            <a:r>
              <a:rPr lang="ro-RO" sz="1600" b="1" dirty="0"/>
              <a:t>Educație prin tehnologie &amp; responsabilitate</a:t>
            </a:r>
            <a:r>
              <a:rPr lang="en-US" sz="1600" dirty="0"/>
              <a:t>: </a:t>
            </a:r>
            <a:r>
              <a:rPr lang="ro-RO" sz="1600" dirty="0" err="1"/>
              <a:t>GreenGait</a:t>
            </a:r>
            <a:r>
              <a:rPr lang="ro-RO" sz="1600" dirty="0"/>
              <a:t> poate fi un instrument în școli, firme, orașe – pentru a educa generații noi despre responsabilitate, sănătate și inovație.</a:t>
            </a:r>
            <a:endParaRPr lang="en-US" sz="1600" dirty="0"/>
          </a:p>
        </p:txBody>
      </p:sp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A5729147-DB6B-BB4C-9AFA-9E8ED87C1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649" y="-1615959"/>
            <a:ext cx="716584" cy="71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64A3F-2776-B8D4-3F24-F9B75A2EF59B}"/>
              </a:ext>
            </a:extLst>
          </p:cNvPr>
          <p:cNvSpPr txBox="1"/>
          <p:nvPr/>
        </p:nvSpPr>
        <p:spPr>
          <a:xfrm>
            <a:off x="5991159" y="1814635"/>
            <a:ext cx="559845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⚡ 1. Energy-to-Token System (Proof of Energy): </a:t>
            </a:r>
            <a:r>
              <a:rPr lang="en-US" sz="1600" dirty="0" err="1"/>
              <a:t>Măsurarea</a:t>
            </a:r>
            <a:r>
              <a:rPr lang="en-US" sz="1600" dirty="0"/>
              <a:t> </a:t>
            </a:r>
            <a:r>
              <a:rPr lang="en-US" sz="1600" dirty="0" err="1"/>
              <a:t>energiei</a:t>
            </a:r>
            <a:r>
              <a:rPr lang="en-US" sz="1600" dirty="0"/>
              <a:t> generate (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Jouli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Watt-</a:t>
            </a:r>
            <a:r>
              <a:rPr lang="en-US" sz="1600" dirty="0" err="1"/>
              <a:t>secunde</a:t>
            </a:r>
            <a:r>
              <a:rPr lang="en-US" sz="1600" dirty="0"/>
              <a:t>)</a:t>
            </a:r>
            <a:r>
              <a:rPr lang="en-US" sz="1600" dirty="0" err="1"/>
              <a:t>Conversie</a:t>
            </a:r>
            <a:r>
              <a:rPr lang="en-US" sz="1600" dirty="0"/>
              <a:t> </a:t>
            </a:r>
            <a:r>
              <a:rPr lang="en-US" sz="1600" dirty="0" err="1"/>
              <a:t>automată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tokeni</a:t>
            </a:r>
            <a:r>
              <a:rPr lang="en-US" sz="1600" dirty="0"/>
              <a:t> </a:t>
            </a:r>
            <a:r>
              <a:rPr lang="en-US" sz="1600" dirty="0" err="1"/>
              <a:t>GiGiUI</a:t>
            </a:r>
            <a:r>
              <a:rPr lang="en-US" sz="1600" dirty="0"/>
              <a:t> </a:t>
            </a:r>
            <a:r>
              <a:rPr lang="en-US" sz="1600" dirty="0" err="1"/>
              <a:t>dedicată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aplicație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baterie</a:t>
            </a:r>
            <a:r>
              <a:rPr lang="en-US" sz="1600" dirty="0"/>
              <a:t>/</a:t>
            </a:r>
            <a:r>
              <a:rPr lang="en-US" sz="1600" dirty="0" err="1"/>
              <a:t>energie</a:t>
            </a:r>
            <a:r>
              <a:rPr lang="en-US" sz="1600" dirty="0"/>
              <a:t> </a:t>
            </a:r>
            <a:r>
              <a:rPr lang="en-US" sz="1600" dirty="0" err="1"/>
              <a:t>produsă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📲 2. Wireless Device Charging: </a:t>
            </a:r>
            <a:r>
              <a:rPr lang="en-US" sz="1600" dirty="0" err="1"/>
              <a:t>Folosirea</a:t>
            </a:r>
            <a:r>
              <a:rPr lang="en-US" sz="1600" dirty="0"/>
              <a:t> </a:t>
            </a:r>
            <a:r>
              <a:rPr lang="en-US" sz="1600" dirty="0" err="1"/>
              <a:t>energiei</a:t>
            </a:r>
            <a:r>
              <a:rPr lang="en-US" sz="1600" dirty="0"/>
              <a:t> </a:t>
            </a:r>
            <a:r>
              <a:rPr lang="en-US" sz="1600" dirty="0" err="1"/>
              <a:t>colectate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alimenta</a:t>
            </a:r>
            <a:r>
              <a:rPr lang="en-US" sz="1600" dirty="0"/>
              <a:t>: Lanterne/</a:t>
            </a:r>
            <a:r>
              <a:rPr lang="en-US" sz="1600" dirty="0" err="1"/>
              <a:t>Dispozitive</a:t>
            </a:r>
            <a:r>
              <a:rPr lang="en-US" sz="1600" dirty="0"/>
              <a:t> mobile </a:t>
            </a:r>
            <a:r>
              <a:rPr lang="en-US" sz="1600" dirty="0" err="1"/>
              <a:t>mici</a:t>
            </a:r>
            <a:r>
              <a:rPr lang="en-US" sz="1600" dirty="0"/>
              <a:t>/Power banks eco wireless</a:t>
            </a:r>
          </a:p>
          <a:p>
            <a:endParaRPr lang="en-US" sz="1600" dirty="0"/>
          </a:p>
          <a:p>
            <a:r>
              <a:rPr lang="en-US" sz="1600" dirty="0"/>
              <a:t>🪙 3. Eco Marketplace </a:t>
            </a:r>
            <a:r>
              <a:rPr lang="en-US" sz="1600" dirty="0" err="1"/>
              <a:t>complet</a:t>
            </a:r>
            <a:r>
              <a:rPr lang="en-US" sz="1600" dirty="0"/>
              <a:t> </a:t>
            </a:r>
            <a:r>
              <a:rPr lang="en-US" sz="1600" dirty="0" err="1"/>
              <a:t>integrat</a:t>
            </a:r>
            <a:r>
              <a:rPr lang="en-US" sz="1600" dirty="0"/>
              <a:t>: Store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aplicație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produse</a:t>
            </a:r>
            <a:r>
              <a:rPr lang="en-US" sz="1600" dirty="0"/>
              <a:t> </a:t>
            </a:r>
            <a:r>
              <a:rPr lang="en-US" sz="1600" dirty="0" err="1"/>
              <a:t>sustenabile</a:t>
            </a:r>
            <a:r>
              <a:rPr lang="en-US" sz="1600" dirty="0"/>
              <a:t>/</a:t>
            </a:r>
            <a:r>
              <a:rPr lang="en-US" sz="1600" dirty="0" err="1"/>
              <a:t>Plată</a:t>
            </a:r>
            <a:r>
              <a:rPr lang="en-US" sz="1600" dirty="0"/>
              <a:t> </a:t>
            </a:r>
            <a:r>
              <a:rPr lang="en-US" sz="1600" dirty="0" err="1"/>
              <a:t>directă</a:t>
            </a:r>
            <a:r>
              <a:rPr lang="en-US" sz="1600" dirty="0"/>
              <a:t> cu </a:t>
            </a:r>
            <a:r>
              <a:rPr lang="en-US" sz="1600" dirty="0" err="1"/>
              <a:t>tokeni</a:t>
            </a:r>
            <a:r>
              <a:rPr lang="en-US" sz="1600" dirty="0"/>
              <a:t> GiGi/Rewards </a:t>
            </a:r>
            <a:r>
              <a:rPr lang="en-US" sz="1600" dirty="0" err="1"/>
              <a:t>sponsorizate</a:t>
            </a:r>
            <a:r>
              <a:rPr lang="en-US" sz="1600" dirty="0"/>
              <a:t> → </a:t>
            </a:r>
            <a:r>
              <a:rPr lang="en-US" sz="1600" dirty="0" err="1"/>
              <a:t>reduceri</a:t>
            </a:r>
            <a:r>
              <a:rPr lang="en-US" sz="1600" dirty="0"/>
              <a:t> </a:t>
            </a:r>
            <a:r>
              <a:rPr lang="en-US" sz="1600" dirty="0" err="1"/>
              <a:t>reale</a:t>
            </a:r>
            <a:r>
              <a:rPr lang="en-US" sz="1600" dirty="0"/>
              <a:t>, </a:t>
            </a:r>
            <a:r>
              <a:rPr lang="en-US" sz="1600" dirty="0" err="1"/>
              <a:t>cadouri</a:t>
            </a:r>
            <a:r>
              <a:rPr lang="en-US" sz="1600" dirty="0"/>
              <a:t>, </a:t>
            </a:r>
            <a:r>
              <a:rPr lang="en-US" sz="1600" dirty="0" err="1"/>
              <a:t>abonamente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🧩 4. NFT-</a:t>
            </a:r>
            <a:r>
              <a:rPr lang="en-US" sz="1600" dirty="0" err="1"/>
              <a:t>uri</a:t>
            </a:r>
            <a:r>
              <a:rPr lang="en-US" sz="1600" dirty="0"/>
              <a:t> </a:t>
            </a:r>
            <a:r>
              <a:rPr lang="en-US" sz="1600" dirty="0" err="1"/>
              <a:t>tematice</a:t>
            </a:r>
            <a:r>
              <a:rPr lang="en-US" sz="1600" dirty="0"/>
              <a:t> / </a:t>
            </a:r>
            <a:r>
              <a:rPr lang="en-US" sz="1600" dirty="0" err="1"/>
              <a:t>colecționabile</a:t>
            </a:r>
            <a:r>
              <a:rPr lang="en-US" sz="1600" dirty="0"/>
              <a:t>: Badge-</a:t>
            </a:r>
            <a:r>
              <a:rPr lang="en-US" sz="1600" dirty="0" err="1"/>
              <a:t>uri</a:t>
            </a:r>
            <a:r>
              <a:rPr lang="en-US" sz="1600" dirty="0"/>
              <a:t> per </a:t>
            </a:r>
            <a:r>
              <a:rPr lang="en-US" sz="1600" dirty="0" err="1"/>
              <a:t>provocări</a:t>
            </a:r>
            <a:r>
              <a:rPr lang="en-US" sz="1600" dirty="0"/>
              <a:t> (ex: “100k </a:t>
            </a:r>
            <a:r>
              <a:rPr lang="en-US" sz="1600" dirty="0" err="1"/>
              <a:t>pași</a:t>
            </a:r>
            <a:r>
              <a:rPr lang="en-US" sz="1600" dirty="0"/>
              <a:t> </a:t>
            </a:r>
            <a:r>
              <a:rPr lang="en-US" sz="1600" dirty="0" err="1"/>
              <a:t>într</a:t>
            </a:r>
            <a:r>
              <a:rPr lang="en-US" sz="1600" dirty="0"/>
              <a:t>-o </a:t>
            </a:r>
            <a:r>
              <a:rPr lang="en-US" sz="1600" dirty="0" err="1"/>
              <a:t>lună</a:t>
            </a:r>
            <a:r>
              <a:rPr lang="en-US" sz="1600" dirty="0"/>
              <a:t>”)NFT-</a:t>
            </a:r>
            <a:r>
              <a:rPr lang="en-US" sz="1600" dirty="0" err="1"/>
              <a:t>uri</a:t>
            </a:r>
            <a:r>
              <a:rPr lang="en-US" sz="1600" dirty="0"/>
              <a:t> </a:t>
            </a:r>
            <a:r>
              <a:rPr lang="en-US" sz="1600" dirty="0" err="1"/>
              <a:t>branduite</a:t>
            </a:r>
            <a:r>
              <a:rPr lang="en-US" sz="1600" dirty="0"/>
              <a:t>: Nike x </a:t>
            </a:r>
            <a:r>
              <a:rPr lang="en-US" sz="1600" dirty="0" err="1"/>
              <a:t>GreenGait</a:t>
            </a:r>
            <a:r>
              <a:rPr lang="en-US" sz="1600" dirty="0"/>
              <a:t>, </a:t>
            </a:r>
            <a:r>
              <a:rPr lang="en-US" sz="1600" dirty="0" err="1"/>
              <a:t>EcoQuest</a:t>
            </a:r>
            <a:r>
              <a:rPr lang="en-US" sz="1600" dirty="0"/>
              <a:t> Champion </a:t>
            </a:r>
            <a:r>
              <a:rPr lang="en-US" sz="1600" dirty="0" err="1"/>
              <a:t>tranzacționabile</a:t>
            </a:r>
            <a:r>
              <a:rPr lang="en-US" sz="1600" dirty="0"/>
              <a:t> pe Solana</a:t>
            </a:r>
          </a:p>
          <a:p>
            <a:endParaRPr lang="en-US" sz="1600" dirty="0"/>
          </a:p>
          <a:p>
            <a:r>
              <a:rPr lang="en-US" sz="1600" dirty="0"/>
              <a:t>🎯 5. Quest System + Leaderboard + </a:t>
            </a:r>
            <a:r>
              <a:rPr lang="en-US" sz="1600" dirty="0" err="1"/>
              <a:t>Provocări</a:t>
            </a:r>
            <a:r>
              <a:rPr lang="en-US" sz="1600" dirty="0"/>
              <a:t>: </a:t>
            </a:r>
            <a:r>
              <a:rPr lang="en-US" sz="1600" dirty="0" err="1"/>
              <a:t>Obiective</a:t>
            </a:r>
            <a:r>
              <a:rPr lang="en-US" sz="1600" dirty="0"/>
              <a:t> </a:t>
            </a:r>
            <a:r>
              <a:rPr lang="en-US" sz="1600" dirty="0" err="1"/>
              <a:t>zilnice</a:t>
            </a:r>
            <a:r>
              <a:rPr lang="en-US" sz="1600" dirty="0"/>
              <a:t>/</a:t>
            </a:r>
            <a:r>
              <a:rPr lang="en-US" sz="1600" dirty="0" err="1"/>
              <a:t>săptămânale</a:t>
            </a:r>
            <a:r>
              <a:rPr lang="en-US" sz="1600" dirty="0"/>
              <a:t>/</a:t>
            </a:r>
            <a:r>
              <a:rPr lang="en-US" sz="1600" dirty="0" err="1"/>
              <a:t>Competiții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</a:t>
            </a:r>
            <a:r>
              <a:rPr lang="en-US" sz="1600" dirty="0" err="1"/>
              <a:t>prieteni</a:t>
            </a:r>
            <a:r>
              <a:rPr lang="en-US" sz="1600" dirty="0"/>
              <a:t> (walk battles)/</a:t>
            </a:r>
            <a:r>
              <a:rPr lang="en-US" sz="1600" dirty="0" err="1"/>
              <a:t>Tombole</a:t>
            </a:r>
            <a:r>
              <a:rPr lang="en-US" sz="1600" dirty="0"/>
              <a:t>/</a:t>
            </a:r>
            <a:r>
              <a:rPr lang="en-US" sz="1600" dirty="0" err="1"/>
              <a:t>Extrageri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utilizatorii</a:t>
            </a:r>
            <a:r>
              <a:rPr lang="en-US" sz="1600" dirty="0"/>
              <a:t> </a:t>
            </a:r>
            <a:r>
              <a:rPr lang="en-US" sz="1600" dirty="0" err="1"/>
              <a:t>activi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👥 6. </a:t>
            </a:r>
            <a:r>
              <a:rPr lang="en-US" sz="1600" dirty="0" err="1"/>
              <a:t>Sistem</a:t>
            </a:r>
            <a:r>
              <a:rPr lang="en-US" sz="1600" dirty="0"/>
              <a:t> de </a:t>
            </a:r>
            <a:r>
              <a:rPr lang="en-US" sz="1600" dirty="0" err="1"/>
              <a:t>prieteni</a:t>
            </a:r>
            <a:r>
              <a:rPr lang="en-US" sz="1600" dirty="0"/>
              <a:t> &amp; </a:t>
            </a:r>
            <a:r>
              <a:rPr lang="en-US" sz="1600" dirty="0" err="1"/>
              <a:t>comunitate</a:t>
            </a:r>
            <a:r>
              <a:rPr lang="en-US" sz="1600" dirty="0"/>
              <a:t>: </a:t>
            </a:r>
            <a:r>
              <a:rPr lang="en-US" sz="1600" dirty="0" err="1"/>
              <a:t>Adăugare</a:t>
            </a:r>
            <a:r>
              <a:rPr lang="en-US" sz="1600" dirty="0"/>
              <a:t> </a:t>
            </a:r>
            <a:r>
              <a:rPr lang="en-US" sz="1600" dirty="0" err="1"/>
              <a:t>prieteni</a:t>
            </a:r>
            <a:r>
              <a:rPr lang="en-US" sz="1600" dirty="0"/>
              <a:t>/</a:t>
            </a:r>
            <a:r>
              <a:rPr lang="en-US" sz="1600" dirty="0" err="1"/>
              <a:t>Provocări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</a:t>
            </a:r>
            <a:r>
              <a:rPr lang="en-US" sz="1600" dirty="0" err="1"/>
              <a:t>grupuri</a:t>
            </a:r>
            <a:r>
              <a:rPr lang="en-US" sz="1600" dirty="0"/>
              <a:t>/</a:t>
            </a:r>
            <a:r>
              <a:rPr lang="en-US" sz="1600" dirty="0" err="1"/>
              <a:t>Notificări</a:t>
            </a:r>
            <a:r>
              <a:rPr lang="en-US" sz="1600" dirty="0"/>
              <a:t>: “Bob a </a:t>
            </a:r>
            <a:r>
              <a:rPr lang="en-US" sz="1600" dirty="0" err="1"/>
              <a:t>făcut</a:t>
            </a:r>
            <a:r>
              <a:rPr lang="en-US" sz="1600" dirty="0"/>
              <a:t> 8.000 de </a:t>
            </a:r>
            <a:r>
              <a:rPr lang="en-US" sz="1600" dirty="0" err="1"/>
              <a:t>pași</a:t>
            </a:r>
            <a:r>
              <a:rPr lang="en-US" sz="1600" dirty="0"/>
              <a:t> </a:t>
            </a:r>
            <a:r>
              <a:rPr lang="en-US" sz="1600" dirty="0" err="1"/>
              <a:t>azi</a:t>
            </a:r>
            <a:r>
              <a:rPr lang="en-US" sz="1600" dirty="0"/>
              <a:t> – </a:t>
            </a:r>
            <a:r>
              <a:rPr lang="en-US" sz="1600" dirty="0" err="1"/>
              <a:t>depășește</a:t>
            </a:r>
            <a:r>
              <a:rPr lang="en-US" sz="1600" dirty="0"/>
              <a:t>-l!”</a:t>
            </a:r>
          </a:p>
          <a:p>
            <a:endParaRPr lang="en-US" sz="1600" dirty="0"/>
          </a:p>
          <a:p>
            <a:r>
              <a:rPr lang="en-US" sz="1600" dirty="0"/>
              <a:t>📈 7. Smart City / Enterprise Integration: </a:t>
            </a:r>
            <a:r>
              <a:rPr lang="en-US" sz="1600" dirty="0" err="1"/>
              <a:t>Parteneriate</a:t>
            </a:r>
            <a:r>
              <a:rPr lang="en-US" sz="1600" dirty="0"/>
              <a:t> cu </a:t>
            </a:r>
            <a:r>
              <a:rPr lang="en-US" sz="1600" dirty="0" err="1"/>
              <a:t>orașe</a:t>
            </a:r>
            <a:r>
              <a:rPr lang="en-US" sz="1600" dirty="0"/>
              <a:t> → </a:t>
            </a:r>
            <a:r>
              <a:rPr lang="en-US" sz="1600" dirty="0" err="1"/>
              <a:t>GreenGait</a:t>
            </a:r>
            <a:r>
              <a:rPr lang="en-US" sz="1600" dirty="0"/>
              <a:t> ca </a:t>
            </a:r>
            <a:r>
              <a:rPr lang="en-US" sz="1600" dirty="0" err="1"/>
              <a:t>metodă</a:t>
            </a:r>
            <a:r>
              <a:rPr lang="en-US" sz="1600" dirty="0"/>
              <a:t> de transport </a:t>
            </a:r>
            <a:r>
              <a:rPr lang="en-US" sz="1600" dirty="0" err="1"/>
              <a:t>sustenabil</a:t>
            </a:r>
            <a:r>
              <a:rPr lang="en-US" sz="1600" dirty="0"/>
              <a:t>/ </a:t>
            </a:r>
            <a:r>
              <a:rPr lang="en-US" sz="1600" dirty="0" err="1"/>
              <a:t>Școli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campusuri</a:t>
            </a:r>
            <a:r>
              <a:rPr lang="en-US" sz="1600" dirty="0"/>
              <a:t> </a:t>
            </a:r>
            <a:r>
              <a:rPr lang="en-US" sz="1600" dirty="0" err="1"/>
              <a:t>universitare</a:t>
            </a:r>
            <a:r>
              <a:rPr lang="en-US" sz="1600" dirty="0"/>
              <a:t> → </a:t>
            </a:r>
            <a:r>
              <a:rPr lang="en-US" sz="1600" dirty="0" err="1"/>
              <a:t>pași</a:t>
            </a:r>
            <a:r>
              <a:rPr lang="en-US" sz="1600" dirty="0"/>
              <a:t> = note bonus (Sport) , beneficia, </a:t>
            </a:r>
            <a:r>
              <a:rPr lang="en-US" sz="1600" dirty="0" err="1"/>
              <a:t>Companii</a:t>
            </a:r>
            <a:r>
              <a:rPr lang="en-US" sz="1600" dirty="0"/>
              <a:t> → wellness </a:t>
            </a:r>
            <a:r>
              <a:rPr lang="en-US" sz="1600" dirty="0" err="1"/>
              <a:t>gamificat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angajați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💼 8. White-label platform licensing: </a:t>
            </a:r>
            <a:r>
              <a:rPr lang="en-US" sz="1600" dirty="0" err="1"/>
              <a:t>Vânzarea</a:t>
            </a:r>
            <a:r>
              <a:rPr lang="en-US" sz="1600" dirty="0"/>
              <a:t> </a:t>
            </a:r>
            <a:r>
              <a:rPr lang="en-US" sz="1600" dirty="0" err="1"/>
              <a:t>soluției</a:t>
            </a:r>
            <a:r>
              <a:rPr lang="en-US" sz="1600" dirty="0"/>
              <a:t> </a:t>
            </a:r>
            <a:r>
              <a:rPr lang="en-US" sz="1600" dirty="0" err="1"/>
              <a:t>către:Săli</a:t>
            </a:r>
            <a:r>
              <a:rPr lang="en-US" sz="1600" dirty="0"/>
              <a:t> de fitness/ ONG-</a:t>
            </a:r>
            <a:r>
              <a:rPr lang="en-US" sz="1600" dirty="0" err="1"/>
              <a:t>uri</a:t>
            </a:r>
            <a:r>
              <a:rPr lang="en-US" sz="1600" dirty="0"/>
              <a:t>/ </a:t>
            </a:r>
            <a:r>
              <a:rPr lang="en-US" sz="1600" dirty="0" err="1"/>
              <a:t>Proiecte</a:t>
            </a:r>
            <a:r>
              <a:rPr lang="en-US" sz="1600" dirty="0"/>
              <a:t> </a:t>
            </a:r>
            <a:r>
              <a:rPr lang="en-US" sz="1600" dirty="0" err="1"/>
              <a:t>educaționale</a:t>
            </a:r>
            <a:r>
              <a:rPr lang="en-US" sz="1600" dirty="0"/>
              <a:t>/</a:t>
            </a:r>
            <a:r>
              <a:rPr lang="en-US" sz="1600" dirty="0" err="1"/>
              <a:t>medicale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🌍 9. Green Tax Gateway: </a:t>
            </a:r>
            <a:r>
              <a:rPr lang="en-US" sz="1600" dirty="0" err="1"/>
              <a:t>Brandurile</a:t>
            </a:r>
            <a:r>
              <a:rPr lang="en-US" sz="1600" dirty="0"/>
              <a:t> </a:t>
            </a:r>
            <a:r>
              <a:rPr lang="en-US" sz="1600" dirty="0" err="1"/>
              <a:t>mari</a:t>
            </a:r>
            <a:r>
              <a:rPr lang="en-US" sz="1600" dirty="0"/>
              <a:t> pot „</a:t>
            </a:r>
            <a:r>
              <a:rPr lang="en-US" sz="1600" dirty="0" err="1"/>
              <a:t>plăti</a:t>
            </a:r>
            <a:r>
              <a:rPr lang="en-US" sz="1600" dirty="0"/>
              <a:t>” green tax cu GiGi/</a:t>
            </a:r>
            <a:r>
              <a:rPr lang="en-US" sz="1600" dirty="0" err="1"/>
              <a:t>Integrare</a:t>
            </a:r>
            <a:r>
              <a:rPr lang="en-US" sz="1600" dirty="0"/>
              <a:t> ESG → </a:t>
            </a:r>
            <a:r>
              <a:rPr lang="en-US" sz="1600" dirty="0" err="1"/>
              <a:t>companiile</a:t>
            </a:r>
            <a:r>
              <a:rPr lang="en-US" sz="1600" dirty="0"/>
              <a:t> </a:t>
            </a:r>
            <a:r>
              <a:rPr lang="en-US" sz="1600" dirty="0" err="1"/>
              <a:t>sponsorizează</a:t>
            </a:r>
            <a:r>
              <a:rPr lang="en-US" sz="1600" dirty="0"/>
              <a:t> </a:t>
            </a:r>
            <a:r>
              <a:rPr lang="en-US" sz="1600" dirty="0" err="1"/>
              <a:t>activitatea</a:t>
            </a:r>
            <a:r>
              <a:rPr lang="en-US" sz="1600" dirty="0"/>
              <a:t> </a:t>
            </a:r>
            <a:r>
              <a:rPr lang="en-US" sz="1600" dirty="0" err="1"/>
              <a:t>sustenabilă</a:t>
            </a:r>
            <a:r>
              <a:rPr lang="en-US" sz="1600" dirty="0"/>
              <a:t>/</a:t>
            </a:r>
            <a:r>
              <a:rPr lang="en-US" sz="1600" dirty="0" err="1"/>
              <a:t>Verificabil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on-chain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raportare</a:t>
            </a:r>
            <a:r>
              <a:rPr lang="en-US" sz="1600" dirty="0"/>
              <a:t> ESG</a:t>
            </a:r>
          </a:p>
          <a:p>
            <a:endParaRPr lang="en-US" sz="1600" dirty="0"/>
          </a:p>
          <a:p>
            <a:r>
              <a:rPr lang="en-US" sz="1600" dirty="0"/>
              <a:t>🔒 10. On-chain Proof of Movement/Proof of Person: </a:t>
            </a:r>
            <a:r>
              <a:rPr lang="en-US" sz="1600" dirty="0" err="1"/>
              <a:t>Asigurare</a:t>
            </a:r>
            <a:r>
              <a:rPr lang="en-US" sz="1600" dirty="0"/>
              <a:t> </a:t>
            </a:r>
            <a:r>
              <a:rPr lang="en-US" sz="1600" dirty="0" err="1"/>
              <a:t>că</a:t>
            </a:r>
            <a:r>
              <a:rPr lang="en-US" sz="1600" dirty="0"/>
              <a:t> </a:t>
            </a:r>
            <a:r>
              <a:rPr lang="en-US" sz="1600" dirty="0" err="1"/>
              <a:t>fiecare</a:t>
            </a:r>
            <a:r>
              <a:rPr lang="en-US" sz="1600" dirty="0"/>
              <a:t> </a:t>
            </a:r>
            <a:r>
              <a:rPr lang="en-US" sz="1600" dirty="0" err="1"/>
              <a:t>utilizator</a:t>
            </a:r>
            <a:r>
              <a:rPr lang="en-US" sz="1600" dirty="0"/>
              <a:t> e o </a:t>
            </a:r>
            <a:r>
              <a:rPr lang="en-US" sz="1600" dirty="0" err="1"/>
              <a:t>persoană</a:t>
            </a:r>
            <a:r>
              <a:rPr lang="en-US" sz="1600" dirty="0"/>
              <a:t> </a:t>
            </a:r>
            <a:r>
              <a:rPr lang="en-US" sz="1600" dirty="0" err="1"/>
              <a:t>reală</a:t>
            </a:r>
            <a:r>
              <a:rPr lang="en-US" sz="1600" dirty="0"/>
              <a:t>/</a:t>
            </a:r>
            <a:r>
              <a:rPr lang="en-US" sz="1600" dirty="0" err="1"/>
              <a:t>Fără</a:t>
            </a:r>
            <a:r>
              <a:rPr lang="en-US" sz="1600" dirty="0"/>
              <a:t> bots, </a:t>
            </a:r>
            <a:r>
              <a:rPr lang="en-US" sz="1600" dirty="0" err="1"/>
              <a:t>fără</a:t>
            </a:r>
            <a:r>
              <a:rPr lang="en-US" sz="1600" dirty="0"/>
              <a:t> spoofing (ex: </a:t>
            </a:r>
            <a:r>
              <a:rPr lang="en-US" sz="1600" dirty="0" err="1"/>
              <a:t>prin</a:t>
            </a:r>
            <a:r>
              <a:rPr lang="en-US" sz="1600" dirty="0"/>
              <a:t> </a:t>
            </a:r>
            <a:r>
              <a:rPr lang="en-US" sz="1600" dirty="0" err="1"/>
              <a:t>integrări</a:t>
            </a:r>
            <a:r>
              <a:rPr lang="en-US" sz="1600" dirty="0"/>
              <a:t> cu </a:t>
            </a:r>
            <a:r>
              <a:rPr lang="en-US" sz="1600" dirty="0" err="1"/>
              <a:t>senzori</a:t>
            </a:r>
            <a:r>
              <a:rPr lang="en-US" sz="1600" dirty="0"/>
              <a:t> </a:t>
            </a:r>
            <a:r>
              <a:rPr lang="en-US" sz="1600" dirty="0" err="1"/>
              <a:t>biometrici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8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689F3-9D74-4B19-0AEE-1A877EBA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6E9E0B4E-B572-5D56-1832-8C95B32F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A8BCE-EC7D-891E-6087-A3673CD176BF}"/>
              </a:ext>
            </a:extLst>
          </p:cNvPr>
          <p:cNvSpPr txBox="1"/>
          <p:nvPr/>
        </p:nvSpPr>
        <p:spPr>
          <a:xfrm>
            <a:off x="681274" y="615383"/>
            <a:ext cx="1061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MOTIVATIE &amp; VISION &amp; ROADMAP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C84AF6-4EF6-58CB-6175-C2C33A1DEB3B}"/>
              </a:ext>
            </a:extLst>
          </p:cNvPr>
          <p:cNvSpPr/>
          <p:nvPr/>
        </p:nvSpPr>
        <p:spPr>
          <a:xfrm rot="6521150">
            <a:off x="11067023" y="-1651101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47B474-1978-CFBF-FDCA-F862C8E63281}"/>
              </a:ext>
            </a:extLst>
          </p:cNvPr>
          <p:cNvSpPr/>
          <p:nvPr/>
        </p:nvSpPr>
        <p:spPr>
          <a:xfrm rot="2830051">
            <a:off x="12590579" y="-26555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FF0371-D448-EA19-64FA-7E9B0370E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17" y="-1492247"/>
            <a:ext cx="584817" cy="58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06352-3912-6F4E-51F6-DC4F375E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12" y="0"/>
            <a:ext cx="801621" cy="801621"/>
          </a:xfrm>
          <a:prstGeom prst="rect">
            <a:avLst/>
          </a:prstGeom>
        </p:spPr>
      </p:pic>
      <p:sp>
        <p:nvSpPr>
          <p:cNvPr id="9" name="E">
            <a:extLst>
              <a:ext uri="{FF2B5EF4-FFF2-40B4-BE49-F238E27FC236}">
                <a16:creationId xmlns:a16="http://schemas.microsoft.com/office/drawing/2014/main" id="{58310A7E-68E0-0695-E3BE-A6728E494B40}"/>
              </a:ext>
            </a:extLst>
          </p:cNvPr>
          <p:cNvSpPr txBox="1"/>
          <p:nvPr/>
        </p:nvSpPr>
        <p:spPr>
          <a:xfrm>
            <a:off x="-2665237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I">
            <a:extLst>
              <a:ext uri="{FF2B5EF4-FFF2-40B4-BE49-F238E27FC236}">
                <a16:creationId xmlns:a16="http://schemas.microsoft.com/office/drawing/2014/main" id="{7BF96349-FAD7-73CC-9C46-71EB5EF73FED}"/>
              </a:ext>
            </a:extLst>
          </p:cNvPr>
          <p:cNvSpPr txBox="1"/>
          <p:nvPr/>
        </p:nvSpPr>
        <p:spPr>
          <a:xfrm>
            <a:off x="-345067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Ț">
            <a:extLst>
              <a:ext uri="{FF2B5EF4-FFF2-40B4-BE49-F238E27FC236}">
                <a16:creationId xmlns:a16="http://schemas.microsoft.com/office/drawing/2014/main" id="{FF2645CF-D545-9849-8884-5292F72D3345}"/>
              </a:ext>
            </a:extLst>
          </p:cNvPr>
          <p:cNvSpPr txBox="1"/>
          <p:nvPr/>
        </p:nvSpPr>
        <p:spPr>
          <a:xfrm>
            <a:off x="-4572714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N">
            <a:extLst>
              <a:ext uri="{FF2B5EF4-FFF2-40B4-BE49-F238E27FC236}">
                <a16:creationId xmlns:a16="http://schemas.microsoft.com/office/drawing/2014/main" id="{7C66124E-37BF-AA49-C5D3-C7D453CA04E6}"/>
              </a:ext>
            </a:extLst>
          </p:cNvPr>
          <p:cNvSpPr txBox="1"/>
          <p:nvPr/>
        </p:nvSpPr>
        <p:spPr>
          <a:xfrm>
            <a:off x="-6089314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E">
            <a:extLst>
              <a:ext uri="{FF2B5EF4-FFF2-40B4-BE49-F238E27FC236}">
                <a16:creationId xmlns:a16="http://schemas.microsoft.com/office/drawing/2014/main" id="{DC71C945-FEA4-DB3A-58C1-F56BB38761C8}"/>
              </a:ext>
            </a:extLst>
          </p:cNvPr>
          <p:cNvSpPr txBox="1"/>
          <p:nvPr/>
        </p:nvSpPr>
        <p:spPr>
          <a:xfrm>
            <a:off x="-7268687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44B9C47-45D7-8F77-B2D9-5FA2A2704109}"/>
              </a:ext>
            </a:extLst>
          </p:cNvPr>
          <p:cNvSpPr txBox="1"/>
          <p:nvPr/>
        </p:nvSpPr>
        <p:spPr>
          <a:xfrm>
            <a:off x="-8372178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A">
            <a:extLst>
              <a:ext uri="{FF2B5EF4-FFF2-40B4-BE49-F238E27FC236}">
                <a16:creationId xmlns:a16="http://schemas.microsoft.com/office/drawing/2014/main" id="{C5C6067E-1F5E-C811-3EB1-C3AAC925BB87}"/>
              </a:ext>
            </a:extLst>
          </p:cNvPr>
          <p:cNvSpPr txBox="1"/>
          <p:nvPr/>
        </p:nvSpPr>
        <p:spPr>
          <a:xfrm>
            <a:off x="-9677618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U">
            <a:extLst>
              <a:ext uri="{FF2B5EF4-FFF2-40B4-BE49-F238E27FC236}">
                <a16:creationId xmlns:a16="http://schemas.microsoft.com/office/drawing/2014/main" id="{58A73D01-F9DE-DDC6-ECAE-1DB014284345}"/>
              </a:ext>
            </a:extLst>
          </p:cNvPr>
          <p:cNvSpPr txBox="1"/>
          <p:nvPr/>
        </p:nvSpPr>
        <p:spPr>
          <a:xfrm>
            <a:off x="-340341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A928D9A3-329E-C3E1-F154-F23A04A7F870}"/>
              </a:ext>
            </a:extLst>
          </p:cNvPr>
          <p:cNvSpPr txBox="1"/>
          <p:nvPr/>
        </p:nvSpPr>
        <p:spPr>
          <a:xfrm>
            <a:off x="-4712623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T2">
            <a:extLst>
              <a:ext uri="{FF2B5EF4-FFF2-40B4-BE49-F238E27FC236}">
                <a16:creationId xmlns:a16="http://schemas.microsoft.com/office/drawing/2014/main" id="{BA2A7B23-2576-91F6-1A2C-468758FB4815}"/>
              </a:ext>
            </a:extLst>
          </p:cNvPr>
          <p:cNvSpPr txBox="1"/>
          <p:nvPr/>
        </p:nvSpPr>
        <p:spPr>
          <a:xfrm>
            <a:off x="-5898829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B0A67C73-C075-10B1-8262-FE89C1FF26B3}"/>
              </a:ext>
            </a:extLst>
          </p:cNvPr>
          <p:cNvSpPr txBox="1"/>
          <p:nvPr/>
        </p:nvSpPr>
        <p:spPr>
          <a:xfrm>
            <a:off x="-7477787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E4">
            <a:extLst>
              <a:ext uri="{FF2B5EF4-FFF2-40B4-BE49-F238E27FC236}">
                <a16:creationId xmlns:a16="http://schemas.microsoft.com/office/drawing/2014/main" id="{327BA20F-E5F3-8D2F-BC73-89FECC1E6AD8}"/>
              </a:ext>
            </a:extLst>
          </p:cNvPr>
          <p:cNvSpPr txBox="1"/>
          <p:nvPr/>
        </p:nvSpPr>
        <p:spPr>
          <a:xfrm>
            <a:off x="-8751946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P">
            <a:extLst>
              <a:ext uri="{FF2B5EF4-FFF2-40B4-BE49-F238E27FC236}">
                <a16:creationId xmlns:a16="http://schemas.microsoft.com/office/drawing/2014/main" id="{95C841EB-C4BF-A448-665F-AB954C57AC47}"/>
              </a:ext>
            </a:extLst>
          </p:cNvPr>
          <p:cNvSpPr txBox="1"/>
          <p:nvPr/>
        </p:nvSpPr>
        <p:spPr>
          <a:xfrm>
            <a:off x="-9967344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C">
            <a:extLst>
              <a:ext uri="{FF2B5EF4-FFF2-40B4-BE49-F238E27FC236}">
                <a16:creationId xmlns:a16="http://schemas.microsoft.com/office/drawing/2014/main" id="{EE5B32C9-AEBA-8E99-BD31-A17F1FD0C8E3}"/>
              </a:ext>
            </a:extLst>
          </p:cNvPr>
          <p:cNvSpPr txBox="1"/>
          <p:nvPr/>
        </p:nvSpPr>
        <p:spPr>
          <a:xfrm>
            <a:off x="-155967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S">
            <a:extLst>
              <a:ext uri="{FF2B5EF4-FFF2-40B4-BE49-F238E27FC236}">
                <a16:creationId xmlns:a16="http://schemas.microsoft.com/office/drawing/2014/main" id="{E20680FD-3415-904D-F930-FED37C59647F}"/>
              </a:ext>
            </a:extLst>
          </p:cNvPr>
          <p:cNvSpPr txBox="1"/>
          <p:nvPr/>
        </p:nvSpPr>
        <p:spPr>
          <a:xfrm>
            <a:off x="-2736956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8A8557E2-0053-49CB-B9D2-2499F5FEF0AD}"/>
              </a:ext>
            </a:extLst>
          </p:cNvPr>
          <p:cNvSpPr txBox="1"/>
          <p:nvPr/>
        </p:nvSpPr>
        <p:spPr>
          <a:xfrm>
            <a:off x="-3779967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M2">
            <a:extLst>
              <a:ext uri="{FF2B5EF4-FFF2-40B4-BE49-F238E27FC236}">
                <a16:creationId xmlns:a16="http://schemas.microsoft.com/office/drawing/2014/main" id="{B2A272AE-0543-7796-E244-847B90BB4784}"/>
              </a:ext>
            </a:extLst>
          </p:cNvPr>
          <p:cNvSpPr txBox="1"/>
          <p:nvPr/>
        </p:nvSpPr>
        <p:spPr>
          <a:xfrm>
            <a:off x="-5503346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U2">
            <a:extLst>
              <a:ext uri="{FF2B5EF4-FFF2-40B4-BE49-F238E27FC236}">
                <a16:creationId xmlns:a16="http://schemas.microsoft.com/office/drawing/2014/main" id="{D04CB6D9-65D2-0C50-090B-06132E144F77}"/>
              </a:ext>
            </a:extLst>
          </p:cNvPr>
          <p:cNvSpPr txBox="1"/>
          <p:nvPr/>
        </p:nvSpPr>
        <p:spPr>
          <a:xfrm>
            <a:off x="-10009614" y="3837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9FE366BF-48D5-FC0F-65BC-2E0AADBB964C}"/>
              </a:ext>
            </a:extLst>
          </p:cNvPr>
          <p:cNvSpPr txBox="1"/>
          <p:nvPr/>
        </p:nvSpPr>
        <p:spPr>
          <a:xfrm>
            <a:off x="-789009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L">
            <a:extLst>
              <a:ext uri="{FF2B5EF4-FFF2-40B4-BE49-F238E27FC236}">
                <a16:creationId xmlns:a16="http://schemas.microsoft.com/office/drawing/2014/main" id="{7A014994-4D19-61F9-B4FB-9F97CA60AB2C}"/>
              </a:ext>
            </a:extLst>
          </p:cNvPr>
          <p:cNvSpPr txBox="1"/>
          <p:nvPr/>
        </p:nvSpPr>
        <p:spPr>
          <a:xfrm>
            <a:off x="-875256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2" name="U">
            <a:extLst>
              <a:ext uri="{FF2B5EF4-FFF2-40B4-BE49-F238E27FC236}">
                <a16:creationId xmlns:a16="http://schemas.microsoft.com/office/drawing/2014/main" id="{C811A1E7-4A82-E9BC-6F19-52807C717C63}"/>
              </a:ext>
            </a:extLst>
          </p:cNvPr>
          <p:cNvSpPr txBox="1"/>
          <p:nvPr/>
        </p:nvSpPr>
        <p:spPr>
          <a:xfrm>
            <a:off x="-6760518" y="40261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3" name="M">
            <a:extLst>
              <a:ext uri="{FF2B5EF4-FFF2-40B4-BE49-F238E27FC236}">
                <a16:creationId xmlns:a16="http://schemas.microsoft.com/office/drawing/2014/main" id="{275948B2-BEE3-F8A8-BC9A-49001B97C966}"/>
              </a:ext>
            </a:extLst>
          </p:cNvPr>
          <p:cNvSpPr txBox="1"/>
          <p:nvPr/>
        </p:nvSpPr>
        <p:spPr>
          <a:xfrm>
            <a:off x="-11727871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76FCF2-18BE-12EC-19DA-A839E2E94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04335"/>
              </p:ext>
            </p:extLst>
          </p:nvPr>
        </p:nvGraphicFramePr>
        <p:xfrm>
          <a:off x="726300" y="1495028"/>
          <a:ext cx="10477995" cy="5155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99">
                  <a:extLst>
                    <a:ext uri="{9D8B030D-6E8A-4147-A177-3AD203B41FA5}">
                      <a16:colId xmlns:a16="http://schemas.microsoft.com/office/drawing/2014/main" val="3581706741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4233894552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2426444657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3476150285"/>
                    </a:ext>
                  </a:extLst>
                </a:gridCol>
                <a:gridCol w="2095599">
                  <a:extLst>
                    <a:ext uri="{9D8B030D-6E8A-4147-A177-3AD203B41FA5}">
                      <a16:colId xmlns:a16="http://schemas.microsoft.com/office/drawing/2014/main" val="1114539824"/>
                    </a:ext>
                  </a:extLst>
                </a:gridCol>
              </a:tblGrid>
              <a:tr h="10489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1 – </a:t>
                      </a:r>
                      <a:r>
                        <a:rPr lang="en-US" sz="1600" b="1" i="1" dirty="0" err="1"/>
                        <a:t>Prototip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funcțional</a:t>
                      </a:r>
                      <a:r>
                        <a:rPr lang="en-US" sz="1600" b="1" i="1" dirty="0"/>
                        <a:t> (COMPLETATĂ)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2 – </a:t>
                      </a:r>
                      <a:r>
                        <a:rPr lang="en-US" sz="1600" b="1" i="1" dirty="0" err="1"/>
                        <a:t>Aplicație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mobilă</a:t>
                      </a:r>
                      <a:r>
                        <a:rPr lang="en-US" sz="1600" b="1" i="1" dirty="0"/>
                        <a:t> + </a:t>
                      </a:r>
                      <a:r>
                        <a:rPr lang="en-US" sz="1600" b="1" i="1" dirty="0" err="1"/>
                        <a:t>conturi</a:t>
                      </a:r>
                      <a:r>
                        <a:rPr lang="en-US" sz="1600" b="1" i="1" dirty="0"/>
                        <a:t> </a:t>
                      </a:r>
                      <a:r>
                        <a:rPr lang="en-US" sz="1600" b="1" i="1" dirty="0" err="1"/>
                        <a:t>utilizator</a:t>
                      </a:r>
                      <a:r>
                        <a:rPr lang="en-US" sz="1600" b="1" i="1" dirty="0"/>
                        <a:t> (ÎN CURS)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/>
                        <a:t>Faza</a:t>
                      </a:r>
                      <a:r>
                        <a:rPr lang="en-US" sz="1600" b="1" i="1" dirty="0"/>
                        <a:t> 3 – Energy Harvesting real (PROTOTIPARE)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 dirty="0"/>
                        <a:t>Faza 4 – Marketplace eco + integrări sponsori (PLANIFICARE)</a:t>
                      </a:r>
                      <a:endParaRPr lang="en-US" sz="16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i="1" dirty="0"/>
                        <a:t>Faza 5 – Listare token &amp; scalare globală (VIITOR)</a:t>
                      </a:r>
                      <a:endParaRPr lang="en-US" sz="1600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669489"/>
                  </a:ext>
                </a:extLst>
              </a:tr>
              <a:tr h="408827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ESP32 + </a:t>
                      </a:r>
                      <a:r>
                        <a:rPr lang="en-US" sz="1600" dirty="0" err="1"/>
                        <a:t>buton</a:t>
                      </a:r>
                      <a:r>
                        <a:rPr lang="en-US" sz="1600" dirty="0"/>
                        <a:t> → </a:t>
                      </a:r>
                      <a:r>
                        <a:rPr lang="en-US" sz="1600" dirty="0" err="1"/>
                        <a:t>contorizare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pași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Transmitere</a:t>
                      </a:r>
                      <a:r>
                        <a:rPr lang="en-US" sz="1600" dirty="0"/>
                        <a:t> MQTT over TLS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Validare</a:t>
                      </a:r>
                      <a:r>
                        <a:rPr lang="en-US" sz="1600" dirty="0"/>
                        <a:t> HMAC + 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Rust backend + smart contract </a:t>
                      </a:r>
                      <a:r>
                        <a:rPr lang="en-US" sz="1600" dirty="0" err="1"/>
                        <a:t>log_step</a:t>
                      </a:r>
                      <a:r>
                        <a:rPr lang="en-US" sz="1600" dirty="0"/>
                        <a:t>()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Mintare</a:t>
                      </a:r>
                      <a:r>
                        <a:rPr lang="en-US" sz="1600" dirty="0"/>
                        <a:t> token GiGi pe Solana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Dashboard web real-time cu </a:t>
                      </a:r>
                      <a:r>
                        <a:rPr lang="en-US" sz="1600" dirty="0" err="1"/>
                        <a:t>contor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pași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tokeni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UI </a:t>
                      </a:r>
                      <a:r>
                        <a:rPr lang="en-US" sz="1600" dirty="0" err="1"/>
                        <a:t>mobilă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intuitivă</a:t>
                      </a:r>
                      <a:r>
                        <a:rPr lang="en-US" sz="1600" dirty="0"/>
                        <a:t> (Android/iOS)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Login / </a:t>
                      </a:r>
                      <a:r>
                        <a:rPr lang="en-US" sz="1600" dirty="0" err="1"/>
                        <a:t>conturi</a:t>
                      </a:r>
                      <a:r>
                        <a:rPr lang="en-US" sz="1600" dirty="0"/>
                        <a:t> per </a:t>
                      </a:r>
                      <a:r>
                        <a:rPr lang="en-US" sz="1600" dirty="0" err="1"/>
                        <a:t>utilizator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Vizualizare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progres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pași</a:t>
                      </a:r>
                      <a:r>
                        <a:rPr lang="en-US" sz="1600" dirty="0"/>
                        <a:t>/zi, </a:t>
                      </a:r>
                      <a:r>
                        <a:rPr lang="en-US" sz="1600" dirty="0" err="1"/>
                        <a:t>tokeni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activitate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Leaderboard, quests &amp; </a:t>
                      </a:r>
                      <a:r>
                        <a:rPr lang="en-US" sz="1600" dirty="0" err="1"/>
                        <a:t>tombole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Securizare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cont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prin</a:t>
                      </a:r>
                      <a:r>
                        <a:rPr lang="en-US" sz="1600" dirty="0"/>
                        <a:t> wallet/</a:t>
                      </a:r>
                      <a:r>
                        <a:rPr lang="en-US" sz="1600" dirty="0" err="1"/>
                        <a:t>solana</a:t>
                      </a:r>
                      <a:r>
                        <a:rPr lang="en-US" sz="1600" dirty="0"/>
                        <a:t> keypair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Integrare</a:t>
                      </a:r>
                      <a:r>
                        <a:rPr lang="en-US" sz="1600" dirty="0"/>
                        <a:t> piezoelectric/solar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talpă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Măsurare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generată</a:t>
                      </a:r>
                      <a:r>
                        <a:rPr lang="en-US" sz="1600" dirty="0"/>
                        <a:t> per pas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Transmitere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→ UI </a:t>
                      </a:r>
                      <a:r>
                        <a:rPr lang="en-US" sz="1600" dirty="0" err="1"/>
                        <a:t>baterie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aplicație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Posibilitate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încarcare</a:t>
                      </a:r>
                      <a:r>
                        <a:rPr lang="en-US" sz="1600" dirty="0"/>
                        <a:t> device mic (ex: </a:t>
                      </a:r>
                      <a:r>
                        <a:rPr lang="en-US" sz="1600" dirty="0" err="1"/>
                        <a:t>lanternă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telefon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Store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aplicație</a:t>
                      </a:r>
                      <a:r>
                        <a:rPr lang="en-US" sz="1600" dirty="0"/>
                        <a:t>: eco </a:t>
                      </a:r>
                      <a:r>
                        <a:rPr lang="en-US" sz="1600" dirty="0" err="1"/>
                        <a:t>produse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abonamente</a:t>
                      </a:r>
                      <a:r>
                        <a:rPr lang="en-US" sz="1600" dirty="0"/>
                        <a:t> sport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Plata 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tokeni</a:t>
                      </a:r>
                      <a:r>
                        <a:rPr lang="en-US" sz="1600" dirty="0"/>
                        <a:t> GiGi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Integrare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sponsori</a:t>
                      </a:r>
                      <a:r>
                        <a:rPr lang="en-US" sz="1600" dirty="0"/>
                        <a:t> (Decathlon, 7Card etc.)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Mecanism</a:t>
                      </a:r>
                      <a:r>
                        <a:rPr lang="en-US" sz="1600" dirty="0"/>
                        <a:t> „green tax offset” </a:t>
                      </a:r>
                      <a:r>
                        <a:rPr lang="en-US" sz="1600" dirty="0" err="1"/>
                        <a:t>pentru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branduri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Listare</a:t>
                      </a:r>
                      <a:r>
                        <a:rPr lang="en-US" sz="1600" dirty="0"/>
                        <a:t> GiGi pe exchange-</a:t>
                      </a:r>
                      <a:r>
                        <a:rPr lang="en-US" sz="1600" dirty="0" err="1"/>
                        <a:t>uri</a:t>
                      </a:r>
                      <a:r>
                        <a:rPr lang="en-US" sz="1600" dirty="0"/>
                        <a:t> Solana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Creștere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ecosistem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mai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multe</a:t>
                      </a:r>
                      <a:r>
                        <a:rPr lang="en-US" sz="1600" dirty="0"/>
                        <a:t> device-</a:t>
                      </a:r>
                      <a:r>
                        <a:rPr lang="en-US" sz="1600" dirty="0" err="1"/>
                        <a:t>uri</a:t>
                      </a:r>
                      <a:r>
                        <a:rPr lang="en-US" sz="1600" dirty="0"/>
                        <a:t> smart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Parteneriate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educaționale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orașe</a:t>
                      </a:r>
                      <a:r>
                        <a:rPr lang="en-US" sz="1600" dirty="0"/>
                        <a:t> smart, ONG-</a:t>
                      </a:r>
                      <a:r>
                        <a:rPr lang="en-US" sz="1600" dirty="0" err="1"/>
                        <a:t>uri</a:t>
                      </a:r>
                      <a:endParaRPr lang="en-US" sz="16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Expansiune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internațională</a:t>
                      </a:r>
                      <a:r>
                        <a:rPr lang="en-US" sz="1600" dirty="0"/>
                        <a:t>: </a:t>
                      </a:r>
                      <a:r>
                        <a:rPr lang="en-US" sz="1600" dirty="0" err="1"/>
                        <a:t>sănătate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energie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verde</a:t>
                      </a:r>
                      <a:endParaRPr lang="en-US" sz="1600" dirty="0"/>
                    </a:p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9241"/>
                  </a:ext>
                </a:extLst>
              </a:tr>
            </a:tbl>
          </a:graphicData>
        </a:graphic>
      </p:graphicFrame>
      <p:pic>
        <p:nvPicPr>
          <p:cNvPr id="35" name="Picture 34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89165846-99D7-A87C-18C3-C6B209436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64" y="6079003"/>
            <a:ext cx="479160" cy="479160"/>
          </a:xfrm>
          <a:prstGeom prst="rect">
            <a:avLst/>
          </a:prstGeom>
        </p:spPr>
      </p:pic>
      <p:pic>
        <p:nvPicPr>
          <p:cNvPr id="36" name="Picture 35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E2DD0E30-B726-83E0-51C2-650F01388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48" y="6103415"/>
            <a:ext cx="479160" cy="47916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6A4E59E-3B5C-CC33-B70F-45FD9F65C2B3}"/>
              </a:ext>
            </a:extLst>
          </p:cNvPr>
          <p:cNvCxnSpPr>
            <a:cxnSpLocks/>
            <a:stCxn id="35" idx="2"/>
            <a:endCxn id="41" idx="1"/>
          </p:cNvCxnSpPr>
          <p:nvPr/>
        </p:nvCxnSpPr>
        <p:spPr>
          <a:xfrm rot="5400000" flipH="1" flipV="1">
            <a:off x="2590878" y="5035375"/>
            <a:ext cx="926954" cy="2118622"/>
          </a:xfrm>
          <a:prstGeom prst="curvedConnector4">
            <a:avLst>
              <a:gd name="adj1" fmla="val -4110"/>
              <a:gd name="adj2" fmla="val 55654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Picture 40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6171127C-6AB1-89DA-926F-7690D51E5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66" y="5391629"/>
            <a:ext cx="479160" cy="479160"/>
          </a:xfrm>
          <a:prstGeom prst="rect">
            <a:avLst/>
          </a:prstGeom>
        </p:spPr>
      </p:pic>
      <p:pic>
        <p:nvPicPr>
          <p:cNvPr id="42" name="Picture 41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A61DD617-A145-2BC9-2991-370B148E7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50" y="6057709"/>
            <a:ext cx="479160" cy="479160"/>
          </a:xfrm>
          <a:prstGeom prst="rect">
            <a:avLst/>
          </a:prstGeom>
        </p:spPr>
      </p:pic>
      <p:pic>
        <p:nvPicPr>
          <p:cNvPr id="43" name="Picture 42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FC286D00-76C9-415E-63EB-C954D7BCC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17" y="5391629"/>
            <a:ext cx="479160" cy="479160"/>
          </a:xfrm>
          <a:prstGeom prst="rect">
            <a:avLst/>
          </a:prstGeom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44D26E1-EAF3-F514-0707-ED412525ABC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592826" y="5631209"/>
            <a:ext cx="1510424" cy="666080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4208144-8C1A-46E3-0E4F-AE6A91549869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582410" y="5631209"/>
            <a:ext cx="1699907" cy="666080"/>
          </a:xfrm>
          <a:prstGeom prst="curvedConnector3">
            <a:avLst>
              <a:gd name="adj1" fmla="val 47276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6EBA02FE-C0DF-F09E-16FB-9959EC8204AC}"/>
              </a:ext>
            </a:extLst>
          </p:cNvPr>
          <p:cNvCxnSpPr>
            <a:cxnSpLocks/>
            <a:stCxn id="36" idx="2"/>
            <a:endCxn id="43" idx="3"/>
          </p:cNvCxnSpPr>
          <p:nvPr/>
        </p:nvCxnSpPr>
        <p:spPr>
          <a:xfrm rot="5400000" flipH="1">
            <a:off x="9248820" y="5143867"/>
            <a:ext cx="951366" cy="1926051"/>
          </a:xfrm>
          <a:prstGeom prst="curvedConnector4">
            <a:avLst>
              <a:gd name="adj1" fmla="val -2003"/>
              <a:gd name="adj2" fmla="val 72445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741A9C97-F543-0FE7-0510-FAC306728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02" y="5416881"/>
            <a:ext cx="479160" cy="479160"/>
          </a:xfrm>
          <a:prstGeom prst="rect">
            <a:avLst/>
          </a:prstGeom>
        </p:spPr>
      </p:pic>
      <p:pic>
        <p:nvPicPr>
          <p:cNvPr id="64" name="Picture 63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828479B5-70C5-1237-0DF6-135B136C4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5987983"/>
            <a:ext cx="479160" cy="479160"/>
          </a:xfrm>
          <a:prstGeom prst="rect">
            <a:avLst/>
          </a:prstGeom>
        </p:spPr>
      </p:pic>
      <p:pic>
        <p:nvPicPr>
          <p:cNvPr id="65" name="Picture 64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E452ECFD-083B-B25B-C900-E661AB3C8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56" y="5937919"/>
            <a:ext cx="479160" cy="479160"/>
          </a:xfrm>
          <a:prstGeom prst="rect">
            <a:avLst/>
          </a:prstGeom>
        </p:spPr>
      </p:pic>
      <p:pic>
        <p:nvPicPr>
          <p:cNvPr id="66" name="Picture 65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8902E684-8CEA-3BC3-A1CD-5B662C96B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18" y="5538543"/>
            <a:ext cx="479160" cy="479160"/>
          </a:xfrm>
          <a:prstGeom prst="rect">
            <a:avLst/>
          </a:prstGeom>
        </p:spPr>
      </p:pic>
      <p:pic>
        <p:nvPicPr>
          <p:cNvPr id="67" name="Picture 66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713F7C6E-3441-C689-2DD6-5676C9E07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59" y="5748403"/>
            <a:ext cx="479160" cy="479160"/>
          </a:xfrm>
          <a:prstGeom prst="rect">
            <a:avLst/>
          </a:prstGeom>
        </p:spPr>
      </p:pic>
      <p:pic>
        <p:nvPicPr>
          <p:cNvPr id="68" name="Picture 67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5BAB8412-F0CA-F6EE-28A9-21E936C3A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549" y="5991491"/>
            <a:ext cx="479160" cy="4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44A004B7-6B71-9927-B4F4-1C616BCCA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2683510" y="-2866028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55" y="-1401596"/>
            <a:ext cx="801621" cy="801621"/>
          </a:xfrm>
          <a:prstGeom prst="rect">
            <a:avLst/>
          </a:prstGeom>
        </p:spPr>
      </p:pic>
      <p:sp>
        <p:nvSpPr>
          <p:cNvPr id="32" name="E">
            <a:extLst>
              <a:ext uri="{FF2B5EF4-FFF2-40B4-BE49-F238E27FC236}">
                <a16:creationId xmlns:a16="http://schemas.microsoft.com/office/drawing/2014/main" id="{BABDC65F-0897-2F43-DF78-DAA000EA8E59}"/>
              </a:ext>
            </a:extLst>
          </p:cNvPr>
          <p:cNvSpPr txBox="1"/>
          <p:nvPr/>
        </p:nvSpPr>
        <p:spPr>
          <a:xfrm>
            <a:off x="7837467" y="4071743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1" name="I">
            <a:extLst>
              <a:ext uri="{FF2B5EF4-FFF2-40B4-BE49-F238E27FC236}">
                <a16:creationId xmlns:a16="http://schemas.microsoft.com/office/drawing/2014/main" id="{90CD2E02-F40F-E267-542E-9F9BECF75DC3}"/>
              </a:ext>
            </a:extLst>
          </p:cNvPr>
          <p:cNvSpPr txBox="1"/>
          <p:nvPr/>
        </p:nvSpPr>
        <p:spPr>
          <a:xfrm>
            <a:off x="7372074" y="407174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30" name="Ț">
            <a:extLst>
              <a:ext uri="{FF2B5EF4-FFF2-40B4-BE49-F238E27FC236}">
                <a16:creationId xmlns:a16="http://schemas.microsoft.com/office/drawing/2014/main" id="{5F0E0FB9-D179-2094-469F-131F3D58BBA1}"/>
              </a:ext>
            </a:extLst>
          </p:cNvPr>
          <p:cNvSpPr txBox="1"/>
          <p:nvPr/>
        </p:nvSpPr>
        <p:spPr>
          <a:xfrm>
            <a:off x="6524350" y="406766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9" name="N">
            <a:extLst>
              <a:ext uri="{FF2B5EF4-FFF2-40B4-BE49-F238E27FC236}">
                <a16:creationId xmlns:a16="http://schemas.microsoft.com/office/drawing/2014/main" id="{C3C7C647-F4B6-A14E-649C-332701903A80}"/>
              </a:ext>
            </a:extLst>
          </p:cNvPr>
          <p:cNvSpPr txBox="1"/>
          <p:nvPr/>
        </p:nvSpPr>
        <p:spPr>
          <a:xfrm>
            <a:off x="5343030" y="406766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F2450D75-FAE0-EA4C-027F-B554B2AC9835}"/>
              </a:ext>
            </a:extLst>
          </p:cNvPr>
          <p:cNvSpPr txBox="1"/>
          <p:nvPr/>
        </p:nvSpPr>
        <p:spPr>
          <a:xfrm>
            <a:off x="4605617" y="40679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7" name="T">
            <a:extLst>
              <a:ext uri="{FF2B5EF4-FFF2-40B4-BE49-F238E27FC236}">
                <a16:creationId xmlns:a16="http://schemas.microsoft.com/office/drawing/2014/main" id="{5AA19A6B-B9E2-15FA-30DD-EEA23A2512D4}"/>
              </a:ext>
            </a:extLst>
          </p:cNvPr>
          <p:cNvSpPr txBox="1"/>
          <p:nvPr/>
        </p:nvSpPr>
        <p:spPr>
          <a:xfrm>
            <a:off x="3852646" y="4071563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6" name="A">
            <a:extLst>
              <a:ext uri="{FF2B5EF4-FFF2-40B4-BE49-F238E27FC236}">
                <a16:creationId xmlns:a16="http://schemas.microsoft.com/office/drawing/2014/main" id="{E89CEDF9-6764-5A95-3F24-AADF55022634}"/>
              </a:ext>
            </a:extLst>
          </p:cNvPr>
          <p:cNvSpPr txBox="1"/>
          <p:nvPr/>
        </p:nvSpPr>
        <p:spPr>
          <a:xfrm>
            <a:off x="2835315" y="407936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4" name="U">
            <a:extLst>
              <a:ext uri="{FF2B5EF4-FFF2-40B4-BE49-F238E27FC236}">
                <a16:creationId xmlns:a16="http://schemas.microsoft.com/office/drawing/2014/main" id="{A1F6C969-410A-F7D9-BAC8-CC66E511281C}"/>
              </a:ext>
            </a:extLst>
          </p:cNvPr>
          <p:cNvSpPr txBox="1"/>
          <p:nvPr/>
        </p:nvSpPr>
        <p:spPr>
          <a:xfrm>
            <a:off x="7408820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3" name="R">
            <a:extLst>
              <a:ext uri="{FF2B5EF4-FFF2-40B4-BE49-F238E27FC236}">
                <a16:creationId xmlns:a16="http://schemas.microsoft.com/office/drawing/2014/main" id="{2D995CC3-AF3C-0A8D-C4DE-1BF0AE1D079A}"/>
              </a:ext>
            </a:extLst>
          </p:cNvPr>
          <p:cNvSpPr txBox="1"/>
          <p:nvPr/>
        </p:nvSpPr>
        <p:spPr>
          <a:xfrm>
            <a:off x="6587287" y="239478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2" name="T2">
            <a:extLst>
              <a:ext uri="{FF2B5EF4-FFF2-40B4-BE49-F238E27FC236}">
                <a16:creationId xmlns:a16="http://schemas.microsoft.com/office/drawing/2014/main" id="{2DBB3921-AEED-D0C1-5CF4-2ACED89B103F}"/>
              </a:ext>
            </a:extLst>
          </p:cNvPr>
          <p:cNvSpPr txBox="1"/>
          <p:nvPr/>
        </p:nvSpPr>
        <p:spPr>
          <a:xfrm>
            <a:off x="5812561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1" name="N4">
            <a:extLst>
              <a:ext uri="{FF2B5EF4-FFF2-40B4-BE49-F238E27FC236}">
                <a16:creationId xmlns:a16="http://schemas.microsoft.com/office/drawing/2014/main" id="{8DEE2F34-D37B-0E1D-CE26-E60EC9B59222}"/>
              </a:ext>
            </a:extLst>
          </p:cNvPr>
          <p:cNvSpPr txBox="1"/>
          <p:nvPr/>
        </p:nvSpPr>
        <p:spPr>
          <a:xfrm>
            <a:off x="4660323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20" name="E4">
            <a:extLst>
              <a:ext uri="{FF2B5EF4-FFF2-40B4-BE49-F238E27FC236}">
                <a16:creationId xmlns:a16="http://schemas.microsoft.com/office/drawing/2014/main" id="{26CB0A70-C99A-9672-AB22-046E430D0941}"/>
              </a:ext>
            </a:extLst>
          </p:cNvPr>
          <p:cNvSpPr txBox="1"/>
          <p:nvPr/>
        </p:nvSpPr>
        <p:spPr>
          <a:xfrm>
            <a:off x="3965284" y="23973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" name="P">
            <a:extLst>
              <a:ext uri="{FF2B5EF4-FFF2-40B4-BE49-F238E27FC236}">
                <a16:creationId xmlns:a16="http://schemas.microsoft.com/office/drawing/2014/main" id="{67FF6CC2-A892-C3A8-240B-DAE79AE876CB}"/>
              </a:ext>
            </a:extLst>
          </p:cNvPr>
          <p:cNvSpPr txBox="1"/>
          <p:nvPr/>
        </p:nvSpPr>
        <p:spPr>
          <a:xfrm>
            <a:off x="3207086" y="239737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9" name="C">
            <a:extLst>
              <a:ext uri="{FF2B5EF4-FFF2-40B4-BE49-F238E27FC236}">
                <a16:creationId xmlns:a16="http://schemas.microsoft.com/office/drawing/2014/main" id="{C8966C1C-F59B-BE71-88D9-77B2C1CA02B1}"/>
              </a:ext>
            </a:extLst>
          </p:cNvPr>
          <p:cNvSpPr txBox="1"/>
          <p:nvPr/>
        </p:nvSpPr>
        <p:spPr>
          <a:xfrm>
            <a:off x="9047363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8" name="S">
            <a:extLst>
              <a:ext uri="{FF2B5EF4-FFF2-40B4-BE49-F238E27FC236}">
                <a16:creationId xmlns:a16="http://schemas.microsoft.com/office/drawing/2014/main" id="{CFF42B28-48DB-846D-0CF2-7093CF04E273}"/>
              </a:ext>
            </a:extLst>
          </p:cNvPr>
          <p:cNvSpPr txBox="1"/>
          <p:nvPr/>
        </p:nvSpPr>
        <p:spPr>
          <a:xfrm>
            <a:off x="8205364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9" name="E">
            <a:extLst>
              <a:ext uri="{FF2B5EF4-FFF2-40B4-BE49-F238E27FC236}">
                <a16:creationId xmlns:a16="http://schemas.microsoft.com/office/drawing/2014/main" id="{65FAF8EB-3FA9-1599-CA68-CBF21732552B}"/>
              </a:ext>
            </a:extLst>
          </p:cNvPr>
          <p:cNvSpPr txBox="1"/>
          <p:nvPr/>
        </p:nvSpPr>
        <p:spPr>
          <a:xfrm>
            <a:off x="7497633" y="5985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8" name="M2">
            <a:extLst>
              <a:ext uri="{FF2B5EF4-FFF2-40B4-BE49-F238E27FC236}">
                <a16:creationId xmlns:a16="http://schemas.microsoft.com/office/drawing/2014/main" id="{524FDDF2-877E-EFA5-0366-3B77624D0D4F}"/>
              </a:ext>
            </a:extLst>
          </p:cNvPr>
          <p:cNvSpPr txBox="1"/>
          <p:nvPr/>
        </p:nvSpPr>
        <p:spPr>
          <a:xfrm>
            <a:off x="6048574" y="59980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7" name="U2">
            <a:extLst>
              <a:ext uri="{FF2B5EF4-FFF2-40B4-BE49-F238E27FC236}">
                <a16:creationId xmlns:a16="http://schemas.microsoft.com/office/drawing/2014/main" id="{72CD8216-CDC0-71AA-D694-B87BE9E085FC}"/>
              </a:ext>
            </a:extLst>
          </p:cNvPr>
          <p:cNvSpPr txBox="1"/>
          <p:nvPr/>
        </p:nvSpPr>
        <p:spPr>
          <a:xfrm>
            <a:off x="5149133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5" name="Ț">
            <a:extLst>
              <a:ext uri="{FF2B5EF4-FFF2-40B4-BE49-F238E27FC236}">
                <a16:creationId xmlns:a16="http://schemas.microsoft.com/office/drawing/2014/main" id="{219EB86E-0797-037B-EA7F-CAAE790D052F}"/>
              </a:ext>
            </a:extLst>
          </p:cNvPr>
          <p:cNvSpPr txBox="1"/>
          <p:nvPr/>
        </p:nvSpPr>
        <p:spPr>
          <a:xfrm>
            <a:off x="4469545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4" name="L">
            <a:extLst>
              <a:ext uri="{FF2B5EF4-FFF2-40B4-BE49-F238E27FC236}">
                <a16:creationId xmlns:a16="http://schemas.microsoft.com/office/drawing/2014/main" id="{A7CA2387-039F-58F6-7BD4-4AFC45BA70B0}"/>
              </a:ext>
            </a:extLst>
          </p:cNvPr>
          <p:cNvSpPr txBox="1"/>
          <p:nvPr/>
        </p:nvSpPr>
        <p:spPr>
          <a:xfrm>
            <a:off x="3789957" y="60483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3" name="U">
            <a:extLst>
              <a:ext uri="{FF2B5EF4-FFF2-40B4-BE49-F238E27FC236}">
                <a16:creationId xmlns:a16="http://schemas.microsoft.com/office/drawing/2014/main" id="{FCB437C7-203F-DF3C-B923-F6033E810630}"/>
              </a:ext>
            </a:extLst>
          </p:cNvPr>
          <p:cNvSpPr txBox="1"/>
          <p:nvPr/>
        </p:nvSpPr>
        <p:spPr>
          <a:xfrm>
            <a:off x="2817403" y="6048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1" name="M">
            <a:extLst>
              <a:ext uri="{FF2B5EF4-FFF2-40B4-BE49-F238E27FC236}">
                <a16:creationId xmlns:a16="http://schemas.microsoft.com/office/drawing/2014/main" id="{D79FFF5F-D6D3-B671-04DC-E186F50F5ECC}"/>
              </a:ext>
            </a:extLst>
          </p:cNvPr>
          <p:cNvSpPr txBox="1"/>
          <p:nvPr/>
        </p:nvSpPr>
        <p:spPr>
          <a:xfrm>
            <a:off x="1469969" y="6048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" name="O">
            <a:extLst>
              <a:ext uri="{FF2B5EF4-FFF2-40B4-BE49-F238E27FC236}">
                <a16:creationId xmlns:a16="http://schemas.microsoft.com/office/drawing/2014/main" id="{71D22378-B675-CFB9-3DB5-2C5F0EE949AE}"/>
              </a:ext>
            </a:extLst>
          </p:cNvPr>
          <p:cNvSpPr txBox="1"/>
          <p:nvPr/>
        </p:nvSpPr>
        <p:spPr>
          <a:xfrm>
            <a:off x="-5473258" y="1690061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0" name="L">
            <a:extLst>
              <a:ext uri="{FF2B5EF4-FFF2-40B4-BE49-F238E27FC236}">
                <a16:creationId xmlns:a16="http://schemas.microsoft.com/office/drawing/2014/main" id="{837D7F71-6277-4715-AA38-A6ED9FA3E249}"/>
              </a:ext>
            </a:extLst>
          </p:cNvPr>
          <p:cNvSpPr txBox="1"/>
          <p:nvPr/>
        </p:nvSpPr>
        <p:spPr>
          <a:xfrm>
            <a:off x="-7257879" y="1690062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12" name="B">
            <a:extLst>
              <a:ext uri="{FF2B5EF4-FFF2-40B4-BE49-F238E27FC236}">
                <a16:creationId xmlns:a16="http://schemas.microsoft.com/office/drawing/2014/main" id="{5A9F54D1-A72F-95D9-A04E-D2B414FED68B}"/>
              </a:ext>
            </a:extLst>
          </p:cNvPr>
          <p:cNvSpPr txBox="1"/>
          <p:nvPr/>
        </p:nvSpPr>
        <p:spPr>
          <a:xfrm>
            <a:off x="-9325932" y="1711493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D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pic>
        <p:nvPicPr>
          <p:cNvPr id="16" name="Picture 15" descr="A hexagon with white text&#10;&#10;AI-generated content may be incorrect.">
            <a:extLst>
              <a:ext uri="{FF2B5EF4-FFF2-40B4-BE49-F238E27FC236}">
                <a16:creationId xmlns:a16="http://schemas.microsoft.com/office/drawing/2014/main" id="{1F19CFD1-D348-E63C-D398-2EEC16C47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739" y="1860811"/>
            <a:ext cx="3119219" cy="3119219"/>
          </a:xfrm>
          <a:prstGeom prst="rect">
            <a:avLst/>
          </a:prstGeom>
          <a:effectLst>
            <a:outerShdw blurRad="330200" dist="177800" dir="18900000" sx="101000" sy="101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0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44A004B7-6B71-9927-B4F4-1C616BCCA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2683510" y="-2866028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C9FEC-BE5F-B6B6-DD41-227948ED4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755" y="-1401596"/>
            <a:ext cx="801621" cy="801621"/>
          </a:xfrm>
          <a:prstGeom prst="rect">
            <a:avLst/>
          </a:prstGeom>
        </p:spPr>
      </p:pic>
      <p:sp>
        <p:nvSpPr>
          <p:cNvPr id="49" name="E">
            <a:extLst>
              <a:ext uri="{FF2B5EF4-FFF2-40B4-BE49-F238E27FC236}">
                <a16:creationId xmlns:a16="http://schemas.microsoft.com/office/drawing/2014/main" id="{41AFEDD3-226C-28FE-B4F9-18DB2B3A7416}"/>
              </a:ext>
            </a:extLst>
          </p:cNvPr>
          <p:cNvSpPr txBox="1"/>
          <p:nvPr/>
        </p:nvSpPr>
        <p:spPr>
          <a:xfrm>
            <a:off x="23456123" y="38683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0" name="I">
            <a:extLst>
              <a:ext uri="{FF2B5EF4-FFF2-40B4-BE49-F238E27FC236}">
                <a16:creationId xmlns:a16="http://schemas.microsoft.com/office/drawing/2014/main" id="{FCEAB6D5-3FB1-F79F-081A-336E01F84836}"/>
              </a:ext>
            </a:extLst>
          </p:cNvPr>
          <p:cNvSpPr txBox="1"/>
          <p:nvPr/>
        </p:nvSpPr>
        <p:spPr>
          <a:xfrm>
            <a:off x="22670690" y="386834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1" name="Ț">
            <a:extLst>
              <a:ext uri="{FF2B5EF4-FFF2-40B4-BE49-F238E27FC236}">
                <a16:creationId xmlns:a16="http://schemas.microsoft.com/office/drawing/2014/main" id="{FB1EB738-C7D0-8DA3-8D09-B959A6B7995C}"/>
              </a:ext>
            </a:extLst>
          </p:cNvPr>
          <p:cNvSpPr txBox="1"/>
          <p:nvPr/>
        </p:nvSpPr>
        <p:spPr>
          <a:xfrm>
            <a:off x="21548646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2" name="N">
            <a:extLst>
              <a:ext uri="{FF2B5EF4-FFF2-40B4-BE49-F238E27FC236}">
                <a16:creationId xmlns:a16="http://schemas.microsoft.com/office/drawing/2014/main" id="{66BFA265-6650-C4C1-807B-600A5F853BFF}"/>
              </a:ext>
            </a:extLst>
          </p:cNvPr>
          <p:cNvSpPr txBox="1"/>
          <p:nvPr/>
        </p:nvSpPr>
        <p:spPr>
          <a:xfrm>
            <a:off x="20032046" y="38566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3" name="E">
            <a:extLst>
              <a:ext uri="{FF2B5EF4-FFF2-40B4-BE49-F238E27FC236}">
                <a16:creationId xmlns:a16="http://schemas.microsoft.com/office/drawing/2014/main" id="{09B27DEF-77EE-BB98-2473-E7E3315FB31B}"/>
              </a:ext>
            </a:extLst>
          </p:cNvPr>
          <p:cNvSpPr txBox="1"/>
          <p:nvPr/>
        </p:nvSpPr>
        <p:spPr>
          <a:xfrm>
            <a:off x="18852673" y="386835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4" name="T">
            <a:extLst>
              <a:ext uri="{FF2B5EF4-FFF2-40B4-BE49-F238E27FC236}">
                <a16:creationId xmlns:a16="http://schemas.microsoft.com/office/drawing/2014/main" id="{A8073033-B99D-16AC-0DC6-00AC646A803F}"/>
              </a:ext>
            </a:extLst>
          </p:cNvPr>
          <p:cNvSpPr txBox="1"/>
          <p:nvPr/>
        </p:nvSpPr>
        <p:spPr>
          <a:xfrm>
            <a:off x="17749182" y="386054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5" name="A">
            <a:extLst>
              <a:ext uri="{FF2B5EF4-FFF2-40B4-BE49-F238E27FC236}">
                <a16:creationId xmlns:a16="http://schemas.microsoft.com/office/drawing/2014/main" id="{F5C99B54-9375-542D-0242-0446038BB947}"/>
              </a:ext>
            </a:extLst>
          </p:cNvPr>
          <p:cNvSpPr txBox="1"/>
          <p:nvPr/>
        </p:nvSpPr>
        <p:spPr>
          <a:xfrm>
            <a:off x="16443742" y="385664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6" name="U">
            <a:extLst>
              <a:ext uri="{FF2B5EF4-FFF2-40B4-BE49-F238E27FC236}">
                <a16:creationId xmlns:a16="http://schemas.microsoft.com/office/drawing/2014/main" id="{065320FA-E9B7-88D2-C8BF-6826C67B074D}"/>
              </a:ext>
            </a:extLst>
          </p:cNvPr>
          <p:cNvSpPr txBox="1"/>
          <p:nvPr/>
        </p:nvSpPr>
        <p:spPr>
          <a:xfrm>
            <a:off x="22717950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7" name="R">
            <a:extLst>
              <a:ext uri="{FF2B5EF4-FFF2-40B4-BE49-F238E27FC236}">
                <a16:creationId xmlns:a16="http://schemas.microsoft.com/office/drawing/2014/main" id="{0C9B9140-8151-A50C-1E27-9C6C063AF90A}"/>
              </a:ext>
            </a:extLst>
          </p:cNvPr>
          <p:cNvSpPr txBox="1"/>
          <p:nvPr/>
        </p:nvSpPr>
        <p:spPr>
          <a:xfrm>
            <a:off x="21408737" y="217615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8" name="T2">
            <a:extLst>
              <a:ext uri="{FF2B5EF4-FFF2-40B4-BE49-F238E27FC236}">
                <a16:creationId xmlns:a16="http://schemas.microsoft.com/office/drawing/2014/main" id="{92A3157F-838E-FB8A-E713-595EC4033F9E}"/>
              </a:ext>
            </a:extLst>
          </p:cNvPr>
          <p:cNvSpPr txBox="1"/>
          <p:nvPr/>
        </p:nvSpPr>
        <p:spPr>
          <a:xfrm>
            <a:off x="20222531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59" name="N4">
            <a:extLst>
              <a:ext uri="{FF2B5EF4-FFF2-40B4-BE49-F238E27FC236}">
                <a16:creationId xmlns:a16="http://schemas.microsoft.com/office/drawing/2014/main" id="{323D9ACE-7F43-DFAA-8AC3-A470E5CB2BA5}"/>
              </a:ext>
            </a:extLst>
          </p:cNvPr>
          <p:cNvSpPr txBox="1"/>
          <p:nvPr/>
        </p:nvSpPr>
        <p:spPr>
          <a:xfrm>
            <a:off x="18643573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0" name="E4">
            <a:extLst>
              <a:ext uri="{FF2B5EF4-FFF2-40B4-BE49-F238E27FC236}">
                <a16:creationId xmlns:a16="http://schemas.microsoft.com/office/drawing/2014/main" id="{F34A5117-73D5-88C1-4AE0-ED5CF627019A}"/>
              </a:ext>
            </a:extLst>
          </p:cNvPr>
          <p:cNvSpPr txBox="1"/>
          <p:nvPr/>
        </p:nvSpPr>
        <p:spPr>
          <a:xfrm>
            <a:off x="17369414" y="218635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1" name="P">
            <a:extLst>
              <a:ext uri="{FF2B5EF4-FFF2-40B4-BE49-F238E27FC236}">
                <a16:creationId xmlns:a16="http://schemas.microsoft.com/office/drawing/2014/main" id="{4D29AD05-19AC-D3BE-E3E1-CF7F3B8E3EAD}"/>
              </a:ext>
            </a:extLst>
          </p:cNvPr>
          <p:cNvSpPr txBox="1"/>
          <p:nvPr/>
        </p:nvSpPr>
        <p:spPr>
          <a:xfrm>
            <a:off x="16154016" y="21863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P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2" name="C">
            <a:extLst>
              <a:ext uri="{FF2B5EF4-FFF2-40B4-BE49-F238E27FC236}">
                <a16:creationId xmlns:a16="http://schemas.microsoft.com/office/drawing/2014/main" id="{62BB1827-1D75-091E-5C5D-316DF5A5BAA7}"/>
              </a:ext>
            </a:extLst>
          </p:cNvPr>
          <p:cNvSpPr txBox="1"/>
          <p:nvPr/>
        </p:nvSpPr>
        <p:spPr>
          <a:xfrm>
            <a:off x="2456168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C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3" name="S">
            <a:extLst>
              <a:ext uri="{FF2B5EF4-FFF2-40B4-BE49-F238E27FC236}">
                <a16:creationId xmlns:a16="http://schemas.microsoft.com/office/drawing/2014/main" id="{2EA8B9D5-BDCF-2893-0039-00556D00220C}"/>
              </a:ext>
            </a:extLst>
          </p:cNvPr>
          <p:cNvSpPr txBox="1"/>
          <p:nvPr/>
        </p:nvSpPr>
        <p:spPr>
          <a:xfrm>
            <a:off x="23384404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S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4" name="E">
            <a:extLst>
              <a:ext uri="{FF2B5EF4-FFF2-40B4-BE49-F238E27FC236}">
                <a16:creationId xmlns:a16="http://schemas.microsoft.com/office/drawing/2014/main" id="{D8DDA787-7817-80B8-4D06-499F33869158}"/>
              </a:ext>
            </a:extLst>
          </p:cNvPr>
          <p:cNvSpPr txBox="1"/>
          <p:nvPr/>
        </p:nvSpPr>
        <p:spPr>
          <a:xfrm>
            <a:off x="22341393" y="38376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5" name="M2">
            <a:extLst>
              <a:ext uri="{FF2B5EF4-FFF2-40B4-BE49-F238E27FC236}">
                <a16:creationId xmlns:a16="http://schemas.microsoft.com/office/drawing/2014/main" id="{D8E02BD7-A197-DF25-4B9B-3D679AB5E31B}"/>
              </a:ext>
            </a:extLst>
          </p:cNvPr>
          <p:cNvSpPr txBox="1"/>
          <p:nvPr/>
        </p:nvSpPr>
        <p:spPr>
          <a:xfrm>
            <a:off x="20618014" y="388794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6" name="U2">
            <a:extLst>
              <a:ext uri="{FF2B5EF4-FFF2-40B4-BE49-F238E27FC236}">
                <a16:creationId xmlns:a16="http://schemas.microsoft.com/office/drawing/2014/main" id="{EA7D8B81-E21F-8F8F-6F96-A401F2385F54}"/>
              </a:ext>
            </a:extLst>
          </p:cNvPr>
          <p:cNvSpPr txBox="1"/>
          <p:nvPr/>
        </p:nvSpPr>
        <p:spPr>
          <a:xfrm>
            <a:off x="19230893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7" name="Ț">
            <a:extLst>
              <a:ext uri="{FF2B5EF4-FFF2-40B4-BE49-F238E27FC236}">
                <a16:creationId xmlns:a16="http://schemas.microsoft.com/office/drawing/2014/main" id="{BC567C84-A9A3-9147-F12D-403246B1686B}"/>
              </a:ext>
            </a:extLst>
          </p:cNvPr>
          <p:cNvSpPr txBox="1"/>
          <p:nvPr/>
        </p:nvSpPr>
        <p:spPr>
          <a:xfrm>
            <a:off x="18231265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Ț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8" name="L">
            <a:extLst>
              <a:ext uri="{FF2B5EF4-FFF2-40B4-BE49-F238E27FC236}">
                <a16:creationId xmlns:a16="http://schemas.microsoft.com/office/drawing/2014/main" id="{DAD940A9-2862-9585-4898-EDECAF5AE6B7}"/>
              </a:ext>
            </a:extLst>
          </p:cNvPr>
          <p:cNvSpPr txBox="1"/>
          <p:nvPr/>
        </p:nvSpPr>
        <p:spPr>
          <a:xfrm>
            <a:off x="17368797" y="39381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L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69" name="U">
            <a:extLst>
              <a:ext uri="{FF2B5EF4-FFF2-40B4-BE49-F238E27FC236}">
                <a16:creationId xmlns:a16="http://schemas.microsoft.com/office/drawing/2014/main" id="{0C39D6F0-B939-DCBB-6B7B-6EDB75C46DCC}"/>
              </a:ext>
            </a:extLst>
          </p:cNvPr>
          <p:cNvSpPr txBox="1"/>
          <p:nvPr/>
        </p:nvSpPr>
        <p:spPr>
          <a:xfrm>
            <a:off x="16060963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U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0" name="M">
            <a:extLst>
              <a:ext uri="{FF2B5EF4-FFF2-40B4-BE49-F238E27FC236}">
                <a16:creationId xmlns:a16="http://schemas.microsoft.com/office/drawing/2014/main" id="{5A3EDFFF-1ED7-1456-4547-32B48952A404}"/>
              </a:ext>
            </a:extLst>
          </p:cNvPr>
          <p:cNvSpPr txBox="1"/>
          <p:nvPr/>
        </p:nvSpPr>
        <p:spPr>
          <a:xfrm>
            <a:off x="14393489" y="39382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14000" dirty="0">
              <a:gradFill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5400000" scaled="1"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3" name="O">
            <a:extLst>
              <a:ext uri="{FF2B5EF4-FFF2-40B4-BE49-F238E27FC236}">
                <a16:creationId xmlns:a16="http://schemas.microsoft.com/office/drawing/2014/main" id="{E6DEE54D-AEE7-4C9E-38A5-F6D3856161F3}"/>
              </a:ext>
            </a:extLst>
          </p:cNvPr>
          <p:cNvSpPr txBox="1"/>
          <p:nvPr/>
        </p:nvSpPr>
        <p:spPr>
          <a:xfrm>
            <a:off x="5133782" y="1690061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M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4" name="L">
            <a:extLst>
              <a:ext uri="{FF2B5EF4-FFF2-40B4-BE49-F238E27FC236}">
                <a16:creationId xmlns:a16="http://schemas.microsoft.com/office/drawing/2014/main" id="{BC61CF42-FCF9-EA6B-BE50-7BA0AFFBC76A}"/>
              </a:ext>
            </a:extLst>
          </p:cNvPr>
          <p:cNvSpPr txBox="1"/>
          <p:nvPr/>
        </p:nvSpPr>
        <p:spPr>
          <a:xfrm>
            <a:off x="3775881" y="1690062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sp>
        <p:nvSpPr>
          <p:cNvPr id="75" name="B">
            <a:extLst>
              <a:ext uri="{FF2B5EF4-FFF2-40B4-BE49-F238E27FC236}">
                <a16:creationId xmlns:a16="http://schemas.microsoft.com/office/drawing/2014/main" id="{9D08C2B4-487A-F91B-F67C-F8A6CE86B5E8}"/>
              </a:ext>
            </a:extLst>
          </p:cNvPr>
          <p:cNvSpPr txBox="1"/>
          <p:nvPr/>
        </p:nvSpPr>
        <p:spPr>
          <a:xfrm>
            <a:off x="2073588" y="1711493"/>
            <a:ext cx="308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0" dirty="0">
                <a:gradFill flip="none" rotWithShape="1"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0" scaled="1"/>
                  <a:tileRect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D</a:t>
            </a:r>
            <a:endParaRPr lang="en-US" sz="22000" dirty="0">
              <a:gradFill flip="none" rotWithShape="1">
                <a:gsLst>
                  <a:gs pos="0">
                    <a:srgbClr val="0A9CAB"/>
                  </a:gs>
                  <a:gs pos="100000">
                    <a:srgbClr val="79D65B"/>
                  </a:gs>
                </a:gsLst>
                <a:lin ang="0" scaled="1"/>
                <a:tileRect/>
              </a:gradFill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  <a:latin typeface="League Spartan Black" pitchFamily="2" charset="0"/>
              <a:cs typeface="Latha" panose="020B0502040204020203" pitchFamily="34" charset="0"/>
            </a:endParaRPr>
          </a:p>
        </p:txBody>
      </p:sp>
      <p:pic>
        <p:nvPicPr>
          <p:cNvPr id="77" name="Picture 76" descr="A hexagon with white text&#10;&#10;AI-generated content may be incorrect.">
            <a:extLst>
              <a:ext uri="{FF2B5EF4-FFF2-40B4-BE49-F238E27FC236}">
                <a16:creationId xmlns:a16="http://schemas.microsoft.com/office/drawing/2014/main" id="{E51126CA-B72F-AFF9-4D2A-B7A349ED5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81" y="1860811"/>
            <a:ext cx="3119219" cy="3119219"/>
          </a:xfrm>
          <a:prstGeom prst="rect">
            <a:avLst/>
          </a:prstGeom>
          <a:effectLst>
            <a:outerShdw blurRad="330200" dist="177800" dir="18900000" sx="101000" sy="101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35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AE1C58EB-7F6D-B57F-D76F-7740B78F2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I">
            <a:extLst>
              <a:ext uri="{FF2B5EF4-FFF2-40B4-BE49-F238E27FC236}">
                <a16:creationId xmlns:a16="http://schemas.microsoft.com/office/drawing/2014/main" id="{2CDDBE8F-BD41-1135-2252-D3A066C59D2A}"/>
              </a:ext>
            </a:extLst>
          </p:cNvPr>
          <p:cNvSpPr txBox="1"/>
          <p:nvPr/>
        </p:nvSpPr>
        <p:spPr>
          <a:xfrm>
            <a:off x="7594561" y="297987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9" name="A">
            <a:extLst>
              <a:ext uri="{FF2B5EF4-FFF2-40B4-BE49-F238E27FC236}">
                <a16:creationId xmlns:a16="http://schemas.microsoft.com/office/drawing/2014/main" id="{81C3D9EA-0312-D3D0-6AF2-D6613240F685}"/>
              </a:ext>
            </a:extLst>
          </p:cNvPr>
          <p:cNvSpPr txBox="1"/>
          <p:nvPr/>
        </p:nvSpPr>
        <p:spPr>
          <a:xfrm>
            <a:off x="7201555" y="297970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8" name="H">
            <a:extLst>
              <a:ext uri="{FF2B5EF4-FFF2-40B4-BE49-F238E27FC236}">
                <a16:creationId xmlns:a16="http://schemas.microsoft.com/office/drawing/2014/main" id="{B68F7EA7-1DE7-B4BF-5E8C-69FF919DE070}"/>
              </a:ext>
            </a:extLst>
          </p:cNvPr>
          <p:cNvSpPr txBox="1"/>
          <p:nvPr/>
        </p:nvSpPr>
        <p:spPr>
          <a:xfrm>
            <a:off x="6078533" y="299248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7" name="C2">
            <a:extLst>
              <a:ext uri="{FF2B5EF4-FFF2-40B4-BE49-F238E27FC236}">
                <a16:creationId xmlns:a16="http://schemas.microsoft.com/office/drawing/2014/main" id="{0A53102F-1F4E-7DDF-20AF-2660E6EB49C3}"/>
              </a:ext>
            </a:extLst>
          </p:cNvPr>
          <p:cNvSpPr txBox="1"/>
          <p:nvPr/>
        </p:nvSpPr>
        <p:spPr>
          <a:xfrm>
            <a:off x="5005674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5" name="K">
            <a:extLst>
              <a:ext uri="{FF2B5EF4-FFF2-40B4-BE49-F238E27FC236}">
                <a16:creationId xmlns:a16="http://schemas.microsoft.com/office/drawing/2014/main" id="{53EE13AC-3671-28CA-41F8-5AC2210DD252}"/>
              </a:ext>
            </a:extLst>
          </p:cNvPr>
          <p:cNvSpPr txBox="1"/>
          <p:nvPr/>
        </p:nvSpPr>
        <p:spPr>
          <a:xfrm>
            <a:off x="5984279" y="172523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4" name="C">
            <a:extLst>
              <a:ext uri="{FF2B5EF4-FFF2-40B4-BE49-F238E27FC236}">
                <a16:creationId xmlns:a16="http://schemas.microsoft.com/office/drawing/2014/main" id="{086AD657-C9A9-9E42-2942-370E18A0E620}"/>
              </a:ext>
            </a:extLst>
          </p:cNvPr>
          <p:cNvSpPr txBox="1"/>
          <p:nvPr/>
        </p:nvSpPr>
        <p:spPr>
          <a:xfrm>
            <a:off x="5281535" y="172523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" name="O">
            <a:extLst>
              <a:ext uri="{FF2B5EF4-FFF2-40B4-BE49-F238E27FC236}">
                <a16:creationId xmlns:a16="http://schemas.microsoft.com/office/drawing/2014/main" id="{9709FEB0-3339-2DAA-067C-A8CDF3FD9162}"/>
              </a:ext>
            </a:extLst>
          </p:cNvPr>
          <p:cNvSpPr txBox="1"/>
          <p:nvPr/>
        </p:nvSpPr>
        <p:spPr>
          <a:xfrm>
            <a:off x="4532188" y="171572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" name="L">
            <a:extLst>
              <a:ext uri="{FF2B5EF4-FFF2-40B4-BE49-F238E27FC236}">
                <a16:creationId xmlns:a16="http://schemas.microsoft.com/office/drawing/2014/main" id="{AACD32D8-ABE9-73F3-AE1F-CBAE033B8259}"/>
              </a:ext>
            </a:extLst>
          </p:cNvPr>
          <p:cNvSpPr txBox="1"/>
          <p:nvPr/>
        </p:nvSpPr>
        <p:spPr>
          <a:xfrm>
            <a:off x="3759340" y="17293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6" name="B">
            <a:extLst>
              <a:ext uri="{FF2B5EF4-FFF2-40B4-BE49-F238E27FC236}">
                <a16:creationId xmlns:a16="http://schemas.microsoft.com/office/drawing/2014/main" id="{06424066-0950-CBAE-E3B3-89C8C811C139}"/>
              </a:ext>
            </a:extLst>
          </p:cNvPr>
          <p:cNvSpPr txBox="1"/>
          <p:nvPr/>
        </p:nvSpPr>
        <p:spPr>
          <a:xfrm>
            <a:off x="2776765" y="171611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8432CC-DCBA-A29F-BB8D-A93A351AAE4C}"/>
              </a:ext>
            </a:extLst>
          </p:cNvPr>
          <p:cNvSpPr/>
          <p:nvPr/>
        </p:nvSpPr>
        <p:spPr>
          <a:xfrm>
            <a:off x="-3267384" y="-2393406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B1D36E5-6635-15C7-BAC7-53B6C00C3E72}"/>
              </a:ext>
            </a:extLst>
          </p:cNvPr>
          <p:cNvSpPr/>
          <p:nvPr/>
        </p:nvSpPr>
        <p:spPr>
          <a:xfrm>
            <a:off x="-3427400" y="6329171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CFA57CE-142C-CC7D-DD19-3113BB0F836C}"/>
              </a:ext>
            </a:extLst>
          </p:cNvPr>
          <p:cNvSpPr/>
          <p:nvPr/>
        </p:nvSpPr>
        <p:spPr>
          <a:xfrm>
            <a:off x="4744076" y="9567977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7E8E56D-736A-2717-7D66-FED3C93E0C04}"/>
              </a:ext>
            </a:extLst>
          </p:cNvPr>
          <p:cNvSpPr/>
          <p:nvPr/>
        </p:nvSpPr>
        <p:spPr>
          <a:xfrm>
            <a:off x="12594692" y="6329171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985090C-F695-A852-F048-4FC9FE0C3CCF}"/>
              </a:ext>
            </a:extLst>
          </p:cNvPr>
          <p:cNvSpPr/>
          <p:nvPr/>
        </p:nvSpPr>
        <p:spPr>
          <a:xfrm>
            <a:off x="11891925" y="-2394610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92FCD7-B57C-DD7F-85C6-B1E878237D89}"/>
              </a:ext>
            </a:extLst>
          </p:cNvPr>
          <p:cNvSpPr/>
          <p:nvPr/>
        </p:nvSpPr>
        <p:spPr>
          <a:xfrm>
            <a:off x="5163664" y="-5718343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89248-3CD5-7F24-82CF-9CCFBC0263AE}"/>
              </a:ext>
            </a:extLst>
          </p:cNvPr>
          <p:cNvSpPr txBox="1"/>
          <p:nvPr/>
        </p:nvSpPr>
        <p:spPr>
          <a:xfrm>
            <a:off x="2977023" y="4694848"/>
            <a:ext cx="5542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…where Proof of Movement meets Blockchain &amp; Energy Harvesting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100719-6421-4ED2-955E-C93C926F2C14}"/>
              </a:ext>
            </a:extLst>
          </p:cNvPr>
          <p:cNvSpPr txBox="1"/>
          <p:nvPr/>
        </p:nvSpPr>
        <p:spPr>
          <a:xfrm>
            <a:off x="8637380" y="6223622"/>
            <a:ext cx="395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010409"/>
                </a:solidFill>
                <a:effectLst/>
              </a:rPr>
              <a:t>Developed with mentorship from</a:t>
            </a:r>
            <a:r>
              <a:rPr lang="ro-RO" sz="1400" i="0" dirty="0">
                <a:solidFill>
                  <a:srgbClr val="010409"/>
                </a:solidFill>
                <a:effectLst/>
              </a:rPr>
              <a:t> CometsOfWeb3</a:t>
            </a:r>
            <a:r>
              <a:rPr lang="en-US" sz="1400" i="0" dirty="0">
                <a:solidFill>
                  <a:srgbClr val="010409"/>
                </a:solidFill>
                <a:effectLst/>
              </a:rPr>
              <a:t> Solana Developer Program</a:t>
            </a:r>
            <a:r>
              <a:rPr lang="ro-RO" sz="1400" i="0" dirty="0">
                <a:solidFill>
                  <a:srgbClr val="010409"/>
                </a:solidFill>
                <a:effectLst/>
              </a:rPr>
              <a:t> </a:t>
            </a:r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3" name="Picture 32" descr="A blue and purple circle with a blue and white logo&#10;&#10;AI-generated content may be incorrect.">
            <a:extLst>
              <a:ext uri="{FF2B5EF4-FFF2-40B4-BE49-F238E27FC236}">
                <a16:creationId xmlns:a16="http://schemas.microsoft.com/office/drawing/2014/main" id="{EDED7081-3E71-EB1F-FC6A-8E5EBCAB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025" y="5836974"/>
            <a:ext cx="602073" cy="59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985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1A84FDE5-1E2E-4B29-E5CA-C3DE9FF9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05" y="-73413"/>
            <a:ext cx="12370705" cy="6958521"/>
          </a:xfrm>
          <a:prstGeom prst="rect">
            <a:avLst/>
          </a:prstGeom>
        </p:spPr>
      </p:pic>
      <p:sp>
        <p:nvSpPr>
          <p:cNvPr id="15" name="I">
            <a:extLst>
              <a:ext uri="{FF2B5EF4-FFF2-40B4-BE49-F238E27FC236}">
                <a16:creationId xmlns:a16="http://schemas.microsoft.com/office/drawing/2014/main" id="{783B827F-94FD-7D46-9C60-4C04A14FADFA}"/>
              </a:ext>
            </a:extLst>
          </p:cNvPr>
          <p:cNvSpPr txBox="1"/>
          <p:nvPr/>
        </p:nvSpPr>
        <p:spPr>
          <a:xfrm>
            <a:off x="17263947" y="297621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16" name="A">
            <a:extLst>
              <a:ext uri="{FF2B5EF4-FFF2-40B4-BE49-F238E27FC236}">
                <a16:creationId xmlns:a16="http://schemas.microsoft.com/office/drawing/2014/main" id="{60F69BE2-ADE1-6D3F-CA8C-F33F0CB7770D}"/>
              </a:ext>
            </a:extLst>
          </p:cNvPr>
          <p:cNvSpPr txBox="1"/>
          <p:nvPr/>
        </p:nvSpPr>
        <p:spPr>
          <a:xfrm>
            <a:off x="15419460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2" name="H">
            <a:extLst>
              <a:ext uri="{FF2B5EF4-FFF2-40B4-BE49-F238E27FC236}">
                <a16:creationId xmlns:a16="http://schemas.microsoft.com/office/drawing/2014/main" id="{9D5B1F96-818C-5FF4-A544-3BEBB0041A53}"/>
              </a:ext>
            </a:extLst>
          </p:cNvPr>
          <p:cNvSpPr txBox="1"/>
          <p:nvPr/>
        </p:nvSpPr>
        <p:spPr>
          <a:xfrm>
            <a:off x="14020916" y="297724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9" name="C2">
            <a:extLst>
              <a:ext uri="{FF2B5EF4-FFF2-40B4-BE49-F238E27FC236}">
                <a16:creationId xmlns:a16="http://schemas.microsoft.com/office/drawing/2014/main" id="{69ADE201-627E-E988-701C-10855BF1446A}"/>
              </a:ext>
            </a:extLst>
          </p:cNvPr>
          <p:cNvSpPr txBox="1"/>
          <p:nvPr/>
        </p:nvSpPr>
        <p:spPr>
          <a:xfrm>
            <a:off x="12555337" y="296812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30" name="K">
            <a:extLst>
              <a:ext uri="{FF2B5EF4-FFF2-40B4-BE49-F238E27FC236}">
                <a16:creationId xmlns:a16="http://schemas.microsoft.com/office/drawing/2014/main" id="{E3009F22-4C4A-9FA4-FC73-2F4F79CF2D4D}"/>
              </a:ext>
            </a:extLst>
          </p:cNvPr>
          <p:cNvSpPr txBox="1"/>
          <p:nvPr/>
        </p:nvSpPr>
        <p:spPr>
          <a:xfrm>
            <a:off x="-1953921" y="177213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31" name="C">
            <a:extLst>
              <a:ext uri="{FF2B5EF4-FFF2-40B4-BE49-F238E27FC236}">
                <a16:creationId xmlns:a16="http://schemas.microsoft.com/office/drawing/2014/main" id="{87F9BF53-C21E-8C14-AAAE-A9329DE63DB9}"/>
              </a:ext>
            </a:extLst>
          </p:cNvPr>
          <p:cNvSpPr txBox="1"/>
          <p:nvPr/>
        </p:nvSpPr>
        <p:spPr>
          <a:xfrm>
            <a:off x="-3321465" y="1772131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2" name="O">
            <a:extLst>
              <a:ext uri="{FF2B5EF4-FFF2-40B4-BE49-F238E27FC236}">
                <a16:creationId xmlns:a16="http://schemas.microsoft.com/office/drawing/2014/main" id="{A2EAB3FD-82EE-BE0E-B017-8EE85C3A85F2}"/>
              </a:ext>
            </a:extLst>
          </p:cNvPr>
          <p:cNvSpPr txBox="1"/>
          <p:nvPr/>
        </p:nvSpPr>
        <p:spPr>
          <a:xfrm>
            <a:off x="-4468852" y="174313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3" name="L">
            <a:extLst>
              <a:ext uri="{FF2B5EF4-FFF2-40B4-BE49-F238E27FC236}">
                <a16:creationId xmlns:a16="http://schemas.microsoft.com/office/drawing/2014/main" id="{0F3D0C77-F657-C451-C443-83768454BC89}"/>
              </a:ext>
            </a:extLst>
          </p:cNvPr>
          <p:cNvSpPr txBox="1"/>
          <p:nvPr/>
        </p:nvSpPr>
        <p:spPr>
          <a:xfrm>
            <a:off x="-5442329" y="1753072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4" name="B">
            <a:extLst>
              <a:ext uri="{FF2B5EF4-FFF2-40B4-BE49-F238E27FC236}">
                <a16:creationId xmlns:a16="http://schemas.microsoft.com/office/drawing/2014/main" id="{1F2234B8-3D15-8BC0-D74C-F335BB2EAFA3}"/>
              </a:ext>
            </a:extLst>
          </p:cNvPr>
          <p:cNvSpPr txBox="1"/>
          <p:nvPr/>
        </p:nvSpPr>
        <p:spPr>
          <a:xfrm>
            <a:off x="-6969001" y="176300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solidFill>
                  <a:srgbClr val="75C892"/>
                </a:soli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EBB797F-CF88-DFED-D7CE-D4F8E0D957C0}"/>
              </a:ext>
            </a:extLst>
          </p:cNvPr>
          <p:cNvSpPr/>
          <p:nvPr/>
        </p:nvSpPr>
        <p:spPr>
          <a:xfrm>
            <a:off x="5903976" y="1342824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233494F-A3DB-A8DE-5D28-E9E7AEEC1A58}"/>
              </a:ext>
            </a:extLst>
          </p:cNvPr>
          <p:cNvSpPr/>
          <p:nvPr/>
        </p:nvSpPr>
        <p:spPr>
          <a:xfrm>
            <a:off x="5583117" y="3405848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340FC20-B4EE-E240-E796-F626D9AFA9D6}"/>
              </a:ext>
            </a:extLst>
          </p:cNvPr>
          <p:cNvSpPr/>
          <p:nvPr/>
        </p:nvSpPr>
        <p:spPr>
          <a:xfrm>
            <a:off x="4601348" y="3044594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2929C5A-EEDB-B72A-E110-CDE945432F5D}"/>
              </a:ext>
            </a:extLst>
          </p:cNvPr>
          <p:cNvSpPr/>
          <p:nvPr/>
        </p:nvSpPr>
        <p:spPr>
          <a:xfrm>
            <a:off x="3619577" y="2460383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FB0FA54-A380-12AA-6ED0-A54E2AC9C00C}"/>
              </a:ext>
            </a:extLst>
          </p:cNvPr>
          <p:cNvSpPr/>
          <p:nvPr/>
        </p:nvSpPr>
        <p:spPr>
          <a:xfrm>
            <a:off x="3619578" y="132660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F1B5843-70E9-1C9A-74FC-7515F581D4A7}"/>
              </a:ext>
            </a:extLst>
          </p:cNvPr>
          <p:cNvSpPr/>
          <p:nvPr/>
        </p:nvSpPr>
        <p:spPr>
          <a:xfrm>
            <a:off x="4922207" y="759720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5E1D7C-9364-4CA8-6198-F0DF9C1DD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6629">
            <a:off x="3998687" y="1693276"/>
            <a:ext cx="734421" cy="734421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22FED12-210A-DD02-98A0-BC663C450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60" y="833182"/>
            <a:ext cx="601386" cy="601386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DF4C8E-E075-470C-A8CD-992380C25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19" y="3781770"/>
            <a:ext cx="792940" cy="79294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70C0AF-0A73-A74F-91B9-EEE18541E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81" y="5167329"/>
            <a:ext cx="601695" cy="601695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0B6C81-331B-5ABA-29FD-A2C0A9FA6BDE}"/>
              </a:ext>
            </a:extLst>
          </p:cNvPr>
          <p:cNvSpPr txBox="1"/>
          <p:nvPr/>
        </p:nvSpPr>
        <p:spPr>
          <a:xfrm>
            <a:off x="690642" y="618720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CUPRINS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61178" y="1763008"/>
            <a:ext cx="233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INTRODUCERE</a:t>
            </a:r>
            <a:endParaRPr 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448085-C07C-9B6E-58C5-A1ED09381B15}"/>
              </a:ext>
            </a:extLst>
          </p:cNvPr>
          <p:cNvSpPr txBox="1"/>
          <p:nvPr/>
        </p:nvSpPr>
        <p:spPr>
          <a:xfrm>
            <a:off x="2790298" y="2011304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413E7-DA0A-80EC-C7F1-C89EA58EBD7F}"/>
              </a:ext>
            </a:extLst>
          </p:cNvPr>
          <p:cNvSpPr txBox="1"/>
          <p:nvPr/>
        </p:nvSpPr>
        <p:spPr>
          <a:xfrm>
            <a:off x="2815673" y="3511066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2A187-DA68-D88E-C4EC-A02EF0983E6D}"/>
              </a:ext>
            </a:extLst>
          </p:cNvPr>
          <p:cNvSpPr txBox="1"/>
          <p:nvPr/>
        </p:nvSpPr>
        <p:spPr>
          <a:xfrm>
            <a:off x="2861542" y="5210631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60B534-3ED5-320C-BF4E-4E90E2B7E385}"/>
              </a:ext>
            </a:extLst>
          </p:cNvPr>
          <p:cNvSpPr txBox="1"/>
          <p:nvPr/>
        </p:nvSpPr>
        <p:spPr>
          <a:xfrm>
            <a:off x="8704566" y="1931223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7A6CF1-B7CD-92E6-6F2D-4955AFF4760C}"/>
              </a:ext>
            </a:extLst>
          </p:cNvPr>
          <p:cNvSpPr txBox="1"/>
          <p:nvPr/>
        </p:nvSpPr>
        <p:spPr>
          <a:xfrm>
            <a:off x="8734648" y="3501945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CE2C8-1CF8-A9F5-5273-F104E6A1952B}"/>
              </a:ext>
            </a:extLst>
          </p:cNvPr>
          <p:cNvSpPr txBox="1"/>
          <p:nvPr/>
        </p:nvSpPr>
        <p:spPr>
          <a:xfrm>
            <a:off x="8704567" y="5248746"/>
            <a:ext cx="7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en-US" sz="6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B71568-1FD7-E07E-48CC-84296B36AEC6}"/>
              </a:ext>
            </a:extLst>
          </p:cNvPr>
          <p:cNvSpPr txBox="1"/>
          <p:nvPr/>
        </p:nvSpPr>
        <p:spPr>
          <a:xfrm>
            <a:off x="661177" y="3073884"/>
            <a:ext cx="222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ROBLEM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VS S</a:t>
            </a:r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OLUTI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</a:t>
            </a:r>
            <a:endParaRPr lang="ro-RO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2DE0A-A9CA-C91B-6446-DE0887AA2F93}"/>
              </a:ext>
            </a:extLst>
          </p:cNvPr>
          <p:cNvSpPr txBox="1"/>
          <p:nvPr/>
        </p:nvSpPr>
        <p:spPr>
          <a:xfrm>
            <a:off x="697404" y="4923575"/>
            <a:ext cx="24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2EA944-0E14-9546-49D4-DCBC22C51528}"/>
              </a:ext>
            </a:extLst>
          </p:cNvPr>
          <p:cNvSpPr txBox="1"/>
          <p:nvPr/>
        </p:nvSpPr>
        <p:spPr>
          <a:xfrm>
            <a:off x="9769293" y="1176073"/>
            <a:ext cx="2221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MOTIVATI</a:t>
            </a:r>
            <a:r>
              <a:rPr lang="en-US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&amp; VISION&amp; ROADMAP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B96FD1-C236-9172-6F0C-988FEFBC6ED7}"/>
              </a:ext>
            </a:extLst>
          </p:cNvPr>
          <p:cNvSpPr txBox="1"/>
          <p:nvPr/>
        </p:nvSpPr>
        <p:spPr>
          <a:xfrm>
            <a:off x="9683262" y="3160890"/>
            <a:ext cx="222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BUSINESS &amp; </a:t>
            </a:r>
          </a:p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SPONSORI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4D8D7D-DC61-7B3D-62E0-81B970535E73}"/>
              </a:ext>
            </a:extLst>
          </p:cNvPr>
          <p:cNvSpPr txBox="1"/>
          <p:nvPr/>
        </p:nvSpPr>
        <p:spPr>
          <a:xfrm>
            <a:off x="9769293" y="5084980"/>
            <a:ext cx="2505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  <a:endParaRPr 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8" y="2108012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CINE SUNT?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VREAU?</a:t>
            </a:r>
            <a:endParaRPr lang="en-US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00995-A6DD-7DB3-CBBD-35415B39A487}"/>
              </a:ext>
            </a:extLst>
          </p:cNvPr>
          <p:cNvSpPr txBox="1"/>
          <p:nvPr/>
        </p:nvSpPr>
        <p:spPr>
          <a:xfrm>
            <a:off x="684768" y="3766395"/>
            <a:ext cx="2191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CARE ESTE PROBLEMA?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PROPUN CA SI REZOLVARE</a:t>
            </a:r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38DA5B-32E7-8B61-2877-054F061E2DC8}"/>
              </a:ext>
            </a:extLst>
          </p:cNvPr>
          <p:cNvSpPr txBox="1"/>
          <p:nvPr/>
        </p:nvSpPr>
        <p:spPr>
          <a:xfrm>
            <a:off x="726862" y="5606957"/>
            <a:ext cx="2208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ESTE NOU?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 FUNCTIONEAZA?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1D0942-FD6F-DA80-5D37-7884493FD47F}"/>
              </a:ext>
            </a:extLst>
          </p:cNvPr>
          <p:cNvSpPr txBox="1"/>
          <p:nvPr/>
        </p:nvSpPr>
        <p:spPr>
          <a:xfrm>
            <a:off x="9698427" y="3809897"/>
            <a:ext cx="22062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CUM SE FAC BANII?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 CINE SE DORESTE A LUCRA?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8596A-824C-0C74-81F4-9EFAE4C2DF45}"/>
              </a:ext>
            </a:extLst>
          </p:cNvPr>
          <p:cNvSpPr txBox="1"/>
          <p:nvPr/>
        </p:nvSpPr>
        <p:spPr>
          <a:xfrm>
            <a:off x="9739200" y="2170077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CE URMEAZA?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DEMO</a:t>
            </a:r>
            <a:endParaRPr lang="ro-RO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Q&amp;A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9436A-5979-478E-221E-79AC2D39F6AC}"/>
              </a:ext>
            </a:extLst>
          </p:cNvPr>
          <p:cNvSpPr txBox="1"/>
          <p:nvPr/>
        </p:nvSpPr>
        <p:spPr>
          <a:xfrm>
            <a:off x="9687900" y="5711775"/>
            <a:ext cx="1962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 CE ACUM?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CINE MAI E IN JOC?</a:t>
            </a:r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19932C83-3892-31F9-893C-C86E9F72A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511" y="-4182375"/>
            <a:ext cx="707887" cy="707887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162330A-A47E-0318-E76A-8B4296F3C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42" y="2155553"/>
            <a:ext cx="745008" cy="745008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67A880-ED3C-0FDB-25D7-3E2E0CFED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16" y="4413798"/>
            <a:ext cx="691047" cy="6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914EECD2-635D-5D27-91E1-FD727A63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98" y="-50261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412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INTRODUCERE</a:t>
            </a:r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438485" y="-94063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163530" y="-42882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652981" y="-131673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0939469" y="-132264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0606086" y="-796051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E05A56-AB05-18BC-39FE-F82003A44CC7}"/>
              </a:ext>
            </a:extLst>
          </p:cNvPr>
          <p:cNvSpPr/>
          <p:nvPr/>
        </p:nvSpPr>
        <p:spPr>
          <a:xfrm rot="9616015">
            <a:off x="11043679" y="-1697027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9" name="Picture 18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841AD4C3-3D91-B72B-4C49-E91F144F2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511" y="115305"/>
            <a:ext cx="707887" cy="7078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5691303" y="1590225"/>
            <a:ext cx="5728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📘 </a:t>
            </a:r>
            <a:r>
              <a:rPr lang="en-US" sz="1800" b="1" dirty="0" err="1"/>
              <a:t>Lucrare</a:t>
            </a:r>
            <a:r>
              <a:rPr lang="en-US" sz="1800" b="1" dirty="0"/>
              <a:t> de </a:t>
            </a:r>
            <a:r>
              <a:rPr lang="en-US" sz="1800" b="1" dirty="0" err="1"/>
              <a:t>licență</a:t>
            </a:r>
            <a:r>
              <a:rPr lang="ro-RO" sz="1800" b="1" dirty="0"/>
              <a:t> &amp; Articol </a:t>
            </a:r>
            <a:r>
              <a:rPr lang="ro-RO" sz="1800" b="1" dirty="0" err="1"/>
              <a:t>stiintific</a:t>
            </a:r>
            <a:r>
              <a:rPr lang="en-US" sz="1800" b="1" dirty="0"/>
              <a:t>:</a:t>
            </a:r>
            <a:br>
              <a:rPr lang="en-US" sz="1800" dirty="0"/>
            </a:br>
            <a:r>
              <a:rPr lang="en-US" sz="1800" i="1" dirty="0"/>
              <a:t>“Innovation through Green-Energy Footwear and Piezoelectric Harvesting System”</a:t>
            </a:r>
            <a:endParaRPr lang="ro-RO" sz="1800" i="1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📕 </a:t>
            </a:r>
            <a:r>
              <a:rPr lang="en-US" sz="1800" b="1" dirty="0" err="1"/>
              <a:t>Disertație</a:t>
            </a:r>
            <a:r>
              <a:rPr lang="en-US" sz="1800" b="1" dirty="0"/>
              <a:t> de master (</a:t>
            </a:r>
            <a:r>
              <a:rPr lang="en-US" sz="1800" b="1" dirty="0" err="1"/>
              <a:t>în</a:t>
            </a:r>
            <a:r>
              <a:rPr lang="en-US" sz="1800" b="1" dirty="0"/>
              <a:t> curs):</a:t>
            </a:r>
            <a:br>
              <a:rPr lang="en-US" sz="1800" dirty="0"/>
            </a:br>
            <a:r>
              <a:rPr lang="en-US" sz="1800" i="1" dirty="0"/>
              <a:t>“From Innovation to Security: Integrating IoT, Network Security, and Blockchain in Green Energy Footwear for Crypto-Monetization”</a:t>
            </a:r>
            <a:endParaRPr lang="ro-RO" sz="1800" i="1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Pasionat</a:t>
            </a:r>
            <a:r>
              <a:rPr lang="en-US" sz="1800" dirty="0"/>
              <a:t> de: </a:t>
            </a:r>
            <a:r>
              <a:rPr lang="en-US" sz="1800" dirty="0" err="1"/>
              <a:t>securitate</a:t>
            </a:r>
            <a:r>
              <a:rPr lang="en-US" sz="1800" dirty="0"/>
              <a:t> </a:t>
            </a:r>
            <a:r>
              <a:rPr lang="en-US" sz="1800" dirty="0" err="1"/>
              <a:t>cibernetică</a:t>
            </a:r>
            <a:r>
              <a:rPr lang="en-US" sz="1800" dirty="0"/>
              <a:t>, </a:t>
            </a:r>
            <a:r>
              <a:rPr lang="en-US" sz="1800" dirty="0" err="1"/>
              <a:t>inovație</a:t>
            </a:r>
            <a:r>
              <a:rPr lang="en-US" sz="1800" dirty="0"/>
              <a:t> </a:t>
            </a:r>
            <a:r>
              <a:rPr lang="en-US" sz="1800" dirty="0" err="1"/>
              <a:t>sustenabilă</a:t>
            </a:r>
            <a:r>
              <a:rPr lang="en-US" sz="1800" dirty="0"/>
              <a:t>, IoT </a:t>
            </a:r>
            <a:r>
              <a:rPr lang="en-US" sz="1800" dirty="0" err="1"/>
              <a:t>și</a:t>
            </a:r>
            <a:r>
              <a:rPr lang="en-US" sz="1800" dirty="0"/>
              <a:t> blockchain</a:t>
            </a:r>
            <a:endParaRPr lang="ro-RO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Cred </a:t>
            </a:r>
            <a:r>
              <a:rPr lang="en-US" sz="1800" dirty="0" err="1"/>
              <a:t>într</a:t>
            </a:r>
            <a:r>
              <a:rPr lang="en-US" sz="1800" dirty="0"/>
              <a:t>-un </a:t>
            </a:r>
            <a:r>
              <a:rPr lang="en-US" sz="1800" dirty="0" err="1"/>
              <a:t>viitor</a:t>
            </a:r>
            <a:r>
              <a:rPr lang="en-US" sz="1800" dirty="0"/>
              <a:t> </a:t>
            </a:r>
            <a:r>
              <a:rPr lang="en-US" sz="1800" dirty="0" err="1"/>
              <a:t>unde</a:t>
            </a:r>
            <a:r>
              <a:rPr lang="en-US" sz="1800" dirty="0"/>
              <a:t> </a:t>
            </a:r>
            <a:r>
              <a:rPr lang="en-US" sz="1800" b="1" dirty="0" err="1"/>
              <a:t>energia</a:t>
            </a:r>
            <a:r>
              <a:rPr lang="en-US" sz="1800" b="1" dirty="0"/>
              <a:t> </a:t>
            </a:r>
            <a:r>
              <a:rPr lang="en-US" sz="1800" b="1" dirty="0" err="1"/>
              <a:t>personală</a:t>
            </a:r>
            <a:r>
              <a:rPr lang="en-US" sz="1800" dirty="0"/>
              <a:t> </a:t>
            </a:r>
            <a:r>
              <a:rPr lang="en-US" sz="1800" dirty="0" err="1"/>
              <a:t>devine</a:t>
            </a:r>
            <a:r>
              <a:rPr lang="en-US" sz="1800" dirty="0"/>
              <a:t> </a:t>
            </a:r>
            <a:r>
              <a:rPr lang="en-US" sz="1800" b="1" dirty="0" err="1"/>
              <a:t>valoare</a:t>
            </a:r>
            <a:r>
              <a:rPr lang="en-US" sz="1800" b="1" dirty="0"/>
              <a:t> </a:t>
            </a:r>
            <a:r>
              <a:rPr lang="en-US" sz="1800" b="1" dirty="0" err="1"/>
              <a:t>digitală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2C8B4-D23E-84A9-5771-5C9BAF49E7B4}"/>
              </a:ext>
            </a:extLst>
          </p:cNvPr>
          <p:cNvSpPr txBox="1"/>
          <p:nvPr/>
        </p:nvSpPr>
        <p:spPr>
          <a:xfrm>
            <a:off x="826044" y="4977833"/>
            <a:ext cx="39807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Robert Panța (</a:t>
            </a:r>
            <a:r>
              <a:rPr lang="ro-RO" sz="2000" b="1" dirty="0" err="1"/>
              <a:t>Robbs</a:t>
            </a:r>
            <a:r>
              <a:rPr lang="ro-RO" sz="2000" b="1" dirty="0"/>
              <a:t>)</a:t>
            </a:r>
          </a:p>
          <a:p>
            <a:endParaRPr lang="en-US" sz="2000" dirty="0"/>
          </a:p>
          <a:p>
            <a:r>
              <a:rPr lang="en-US" sz="2000" dirty="0" err="1"/>
              <a:t>Masterand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ultimul</a:t>
            </a:r>
            <a:r>
              <a:rPr lang="en-US" sz="2000" dirty="0"/>
              <a:t> an la dep. de </a:t>
            </a:r>
            <a:r>
              <a:rPr lang="en-US" sz="2000" b="1" dirty="0"/>
              <a:t>Cybersecurity</a:t>
            </a:r>
            <a:r>
              <a:rPr lang="en-US" sz="2000" dirty="0"/>
              <a:t> </a:t>
            </a:r>
            <a:r>
              <a:rPr lang="ro-RO" sz="2000" dirty="0"/>
              <a:t>   la </a:t>
            </a:r>
            <a:r>
              <a:rPr lang="en-US" sz="2000" dirty="0" err="1"/>
              <a:t>Universitatea</a:t>
            </a:r>
            <a:r>
              <a:rPr lang="en-US" sz="2000" dirty="0"/>
              <a:t> </a:t>
            </a:r>
            <a:r>
              <a:rPr lang="en-US" sz="2000" dirty="0" err="1"/>
              <a:t>Tehnică</a:t>
            </a:r>
            <a:r>
              <a:rPr lang="en-US" sz="2000" dirty="0"/>
              <a:t> din Cluj-Napoca (UTCN)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AE2564B-DF41-426F-2C6F-377328CE7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t="4582" r="8656" b="12006"/>
          <a:stretch/>
        </p:blipFill>
        <p:spPr>
          <a:xfrm>
            <a:off x="826044" y="1317810"/>
            <a:ext cx="3603716" cy="3526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stack of books with a bookmark&#10;&#10;AI-generated content may be incorrect.">
            <a:extLst>
              <a:ext uri="{FF2B5EF4-FFF2-40B4-BE49-F238E27FC236}">
                <a16:creationId xmlns:a16="http://schemas.microsoft.com/office/drawing/2014/main" id="{91C2CD3E-6208-AC62-AF0C-7355F70CD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56" y="5625296"/>
            <a:ext cx="884928" cy="8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8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8D615E3E-AF5C-3C6A-6322-D3BE80AA4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5994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PROBLEME</a:t>
            </a:r>
          </a:p>
          <a:p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236212" y="1145359"/>
            <a:ext cx="5795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spc="3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o-RO" sz="1500" dirty="0"/>
              <a:t>🛑 </a:t>
            </a:r>
            <a:r>
              <a:rPr lang="ro-RO" sz="1500" b="1" dirty="0"/>
              <a:t>Sedentarismul global</a:t>
            </a:r>
            <a:r>
              <a:rPr lang="en-US" sz="1500" dirty="0"/>
              <a:t>: </a:t>
            </a:r>
            <a:r>
              <a:rPr lang="ro-RO" sz="1500" dirty="0"/>
              <a:t>OMS estimează că 1 din 4 adulți nu face suficientă mișcare. Costurile legate de sănătate depășesc $54 miliarde anual.</a:t>
            </a:r>
          </a:p>
          <a:p>
            <a:endParaRPr lang="ro-RO" sz="1500" dirty="0"/>
          </a:p>
          <a:p>
            <a:r>
              <a:rPr lang="ro-RO" sz="1500" dirty="0"/>
              <a:t>⚠️ </a:t>
            </a:r>
            <a:r>
              <a:rPr lang="ro-RO" sz="1500" b="1" dirty="0"/>
              <a:t>Criza energetică și lipsa independenței</a:t>
            </a:r>
            <a:r>
              <a:rPr lang="en-US" sz="1500" dirty="0"/>
              <a:t>: </a:t>
            </a:r>
            <a:r>
              <a:rPr lang="ro-RO" sz="1500" dirty="0"/>
              <a:t>Pandemii, război, </a:t>
            </a:r>
            <a:r>
              <a:rPr lang="ro-RO" sz="1500" dirty="0" err="1"/>
              <a:t>blackout</a:t>
            </a:r>
            <a:r>
              <a:rPr lang="ro-RO" sz="1500" dirty="0"/>
              <a:t>-uri. Dependența de surse nesigure → vulnerabilitate pentru milioane de oameni.</a:t>
            </a:r>
          </a:p>
          <a:p>
            <a:endParaRPr lang="ro-RO" sz="1500" dirty="0"/>
          </a:p>
          <a:p>
            <a:r>
              <a:rPr lang="ro-RO" sz="1500" dirty="0"/>
              <a:t>🌍 </a:t>
            </a:r>
            <a:r>
              <a:rPr lang="ro-RO" sz="1500" b="1" dirty="0"/>
              <a:t>Nevoia urgentă de sustenabilitate (ESG)</a:t>
            </a:r>
            <a:r>
              <a:rPr lang="en-US" sz="1500" dirty="0"/>
              <a:t>: </a:t>
            </a:r>
            <a:r>
              <a:rPr lang="ro-RO" sz="1500" dirty="0"/>
              <a:t>Companiile au nevoie de metode veritabile de implicare în mediu și sănătate – investitorii caută proiecte </a:t>
            </a:r>
            <a:r>
              <a:rPr lang="ro-RO" sz="1500" dirty="0" err="1"/>
              <a:t>green-tech</a:t>
            </a:r>
            <a:r>
              <a:rPr lang="ro-RO" sz="1500" dirty="0"/>
              <a:t> verificate.</a:t>
            </a:r>
          </a:p>
          <a:p>
            <a:endParaRPr lang="ro-RO" sz="1500" dirty="0"/>
          </a:p>
          <a:p>
            <a:r>
              <a:rPr lang="ro-RO" sz="1500" dirty="0"/>
              <a:t>💸 </a:t>
            </a:r>
            <a:r>
              <a:rPr lang="ro-RO" sz="1500" b="1" dirty="0"/>
              <a:t>Lipsa unui sistem economic </a:t>
            </a:r>
            <a:r>
              <a:rPr lang="ro-RO" sz="1500" dirty="0"/>
              <a:t>care valorifică efortul fizic</a:t>
            </a:r>
            <a:r>
              <a:rPr lang="en-US" sz="1500" dirty="0"/>
              <a:t>: </a:t>
            </a:r>
            <a:r>
              <a:rPr lang="ro-RO" sz="1500" dirty="0"/>
              <a:t>Mișcarea umană produce energie. </a:t>
            </a:r>
            <a:endParaRPr lang="en-US" sz="1500" dirty="0"/>
          </a:p>
          <a:p>
            <a:endParaRPr lang="ro-RO" sz="1500" dirty="0"/>
          </a:p>
          <a:p>
            <a:r>
              <a:rPr lang="ro-RO" sz="1500" dirty="0"/>
              <a:t>🧠 </a:t>
            </a:r>
            <a:r>
              <a:rPr lang="ro-RO" sz="1500" b="1" dirty="0"/>
              <a:t>Lipsa motivației </a:t>
            </a:r>
            <a:r>
              <a:rPr lang="ro-RO" sz="1500" dirty="0"/>
              <a:t>și </a:t>
            </a:r>
            <a:r>
              <a:rPr lang="ro-RO" sz="1500" b="1" dirty="0"/>
              <a:t>feedback</a:t>
            </a:r>
            <a:r>
              <a:rPr lang="ro-RO" sz="1500" dirty="0"/>
              <a:t>-ului pozitiv pentru activitate fizică</a:t>
            </a:r>
            <a:r>
              <a:rPr lang="en-US" sz="1500" dirty="0"/>
              <a:t>: </a:t>
            </a:r>
            <a:r>
              <a:rPr lang="ro-RO" sz="1500" dirty="0"/>
              <a:t>Fără recompensă, nu există obiceiuri durabile. </a:t>
            </a:r>
            <a:r>
              <a:rPr lang="ro-RO" sz="1500" dirty="0" err="1"/>
              <a:t>Gamificarea</a:t>
            </a:r>
            <a:r>
              <a:rPr lang="ro-RO" sz="1500" dirty="0"/>
              <a:t> + </a:t>
            </a:r>
            <a:r>
              <a:rPr lang="ro-RO" sz="1500" dirty="0" err="1"/>
              <a:t>blockchain</a:t>
            </a:r>
            <a:r>
              <a:rPr lang="ro-RO" sz="1500" dirty="0"/>
              <a:t> oferă un cadru nou.</a:t>
            </a:r>
          </a:p>
          <a:p>
            <a:endParaRPr lang="ro-RO" sz="1500" dirty="0"/>
          </a:p>
          <a:p>
            <a:r>
              <a:rPr lang="ro-RO" sz="1500" dirty="0"/>
              <a:t>📉 Deconectarea dintre </a:t>
            </a:r>
            <a:r>
              <a:rPr lang="ro-RO" sz="1500" b="1" dirty="0"/>
              <a:t>comportamente sănătoase </a:t>
            </a:r>
            <a:r>
              <a:rPr lang="ro-RO" sz="1500" dirty="0"/>
              <a:t>și </a:t>
            </a:r>
            <a:r>
              <a:rPr lang="ro-RO" sz="1500" b="1" dirty="0"/>
              <a:t>beneficii tangibile</a:t>
            </a:r>
            <a:r>
              <a:rPr lang="en-US" sz="1500" dirty="0"/>
              <a:t>: </a:t>
            </a:r>
            <a:r>
              <a:rPr lang="ro-RO" sz="1500" dirty="0"/>
              <a:t>Oamenii aleg confortul &gt; sănătatea. Dar dacă fiecare pas valorează ceva?</a:t>
            </a:r>
          </a:p>
          <a:p>
            <a:endParaRPr lang="ro-R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6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525736" y="-1029886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250781" y="-518080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740232" y="-1405986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026720" y="-1411898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0693337" y="-885304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E05A56-AB05-18BC-39FE-F82003A44CC7}"/>
              </a:ext>
            </a:extLst>
          </p:cNvPr>
          <p:cNvSpPr/>
          <p:nvPr/>
        </p:nvSpPr>
        <p:spPr>
          <a:xfrm rot="9616015">
            <a:off x="15324493" y="-4203900"/>
            <a:ext cx="2703848" cy="3008491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F2C021"/>
          </a:solidFill>
          <a:ln>
            <a:solidFill>
              <a:srgbClr val="F2C021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1244891" y="-16070"/>
            <a:ext cx="1053649" cy="1053649"/>
          </a:xfrm>
          <a:prstGeom prst="rect">
            <a:avLst/>
          </a:prstGeom>
        </p:spPr>
      </p:pic>
      <p:pic>
        <p:nvPicPr>
          <p:cNvPr id="10" name="Picture 9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4735126D-3034-6EF0-D67E-380E00C3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823" y="-2338077"/>
            <a:ext cx="707887" cy="707887"/>
          </a:xfrm>
          <a:prstGeom prst="rect">
            <a:avLst/>
          </a:prstGeom>
        </p:spPr>
      </p:pic>
      <p:pic>
        <p:nvPicPr>
          <p:cNvPr id="11" name="Picture 10" descr="A stack of books with a bookmark&#10;&#10;AI-generated content may be incorrect.">
            <a:extLst>
              <a:ext uri="{FF2B5EF4-FFF2-40B4-BE49-F238E27FC236}">
                <a16:creationId xmlns:a16="http://schemas.microsoft.com/office/drawing/2014/main" id="{27E8B9F5-87C6-FF00-8A73-7D2BB3A8A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052" y="5625296"/>
            <a:ext cx="884928" cy="8849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840591-9DF9-604E-3B67-2E892CD7F9F1}"/>
              </a:ext>
            </a:extLst>
          </p:cNvPr>
          <p:cNvSpPr txBox="1"/>
          <p:nvPr/>
        </p:nvSpPr>
        <p:spPr>
          <a:xfrm>
            <a:off x="6213329" y="593188"/>
            <a:ext cx="5598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SOLUTII</a:t>
            </a:r>
          </a:p>
          <a:p>
            <a:endParaRPr lang="en-US" sz="4000" b="1" u="sng" spc="300" dirty="0"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81D5F-C4BF-C3EC-B833-8874FFE264D8}"/>
              </a:ext>
            </a:extLst>
          </p:cNvPr>
          <p:cNvSpPr txBox="1"/>
          <p:nvPr/>
        </p:nvSpPr>
        <p:spPr>
          <a:xfrm>
            <a:off x="5950674" y="1182494"/>
            <a:ext cx="624132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spc="3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o-RO" sz="1500" dirty="0"/>
              <a:t>👟 </a:t>
            </a:r>
            <a:r>
              <a:rPr lang="ro-RO" sz="1500" b="1" dirty="0"/>
              <a:t>Dispozitiv </a:t>
            </a:r>
            <a:r>
              <a:rPr lang="ro-RO" sz="1500" b="1" dirty="0" err="1"/>
              <a:t>intelligent</a:t>
            </a:r>
            <a:r>
              <a:rPr lang="en-US" sz="1500" b="1" dirty="0"/>
              <a:t> hardware</a:t>
            </a:r>
            <a:r>
              <a:rPr lang="ro-RO" sz="1500" b="1" dirty="0"/>
              <a:t> </a:t>
            </a:r>
            <a:r>
              <a:rPr lang="ro-RO" sz="1500" dirty="0"/>
              <a:t>care contorizează </a:t>
            </a:r>
            <a:endParaRPr lang="en-US" sz="1500" dirty="0"/>
          </a:p>
          <a:p>
            <a:r>
              <a:rPr lang="ro-RO" sz="1500" dirty="0"/>
              <a:t>pașii în timp real→ combate </a:t>
            </a:r>
            <a:r>
              <a:rPr lang="ro-RO" sz="1500" b="1" dirty="0"/>
              <a:t>sedentarismul</a:t>
            </a:r>
            <a:r>
              <a:rPr lang="ro-RO" sz="1500" dirty="0"/>
              <a:t> și lipsește </a:t>
            </a:r>
            <a:endParaRPr lang="en-US" sz="1500" dirty="0"/>
          </a:p>
          <a:p>
            <a:r>
              <a:rPr lang="ro-RO" sz="1500" b="1" dirty="0"/>
              <a:t>motivația </a:t>
            </a:r>
            <a:r>
              <a:rPr lang="ro-RO" sz="1500" dirty="0"/>
              <a:t>prin feedback instant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🔌 Integrare cu tehnologie de </a:t>
            </a:r>
            <a:r>
              <a:rPr lang="ro-RO" sz="1500" b="1" dirty="0" err="1"/>
              <a:t>energy</a:t>
            </a:r>
            <a:r>
              <a:rPr lang="ro-RO" sz="1500" b="1" dirty="0"/>
              <a:t> </a:t>
            </a:r>
            <a:r>
              <a:rPr lang="ro-RO" sz="1500" b="1" dirty="0" err="1"/>
              <a:t>harvesting</a:t>
            </a:r>
            <a:r>
              <a:rPr lang="ro-RO" sz="1500" dirty="0"/>
              <a:t> (piezoelectric</a:t>
            </a:r>
            <a:r>
              <a:rPr lang="en-US" sz="1500" dirty="0"/>
              <a:t>/ </a:t>
            </a:r>
            <a:r>
              <a:rPr lang="ro-RO" sz="1500" dirty="0"/>
              <a:t>solar)→ pașii devin energie electrică, contribuind la </a:t>
            </a:r>
            <a:r>
              <a:rPr lang="ro-RO" sz="1500" b="1" dirty="0"/>
              <a:t>independență energetică</a:t>
            </a:r>
            <a:endParaRPr lang="en-US" sz="1500" b="1" dirty="0"/>
          </a:p>
          <a:p>
            <a:endParaRPr lang="en-US" sz="1500" dirty="0"/>
          </a:p>
          <a:p>
            <a:r>
              <a:rPr lang="ro-RO" sz="1500" dirty="0"/>
              <a:t>🧠 </a:t>
            </a:r>
            <a:r>
              <a:rPr lang="ro-RO" sz="1500" b="1" dirty="0" err="1"/>
              <a:t>Gamificare</a:t>
            </a:r>
            <a:r>
              <a:rPr lang="ro-RO" sz="1500" dirty="0"/>
              <a:t> a mișcării: pașii se transformă în </a:t>
            </a:r>
            <a:r>
              <a:rPr lang="ro-RO" sz="1500" b="1" dirty="0" err="1"/>
              <a:t>tokeni</a:t>
            </a:r>
            <a:r>
              <a:rPr lang="ro-RO" sz="1500" b="1" dirty="0"/>
              <a:t> (</a:t>
            </a:r>
            <a:r>
              <a:rPr lang="ro-RO" sz="1500" b="1" dirty="0" err="1"/>
              <a:t>GiGi</a:t>
            </a:r>
            <a:r>
              <a:rPr lang="ro-RO" sz="1500" b="1" dirty="0"/>
              <a:t>)</a:t>
            </a:r>
            <a:r>
              <a:rPr lang="ro-RO" sz="1500" dirty="0"/>
              <a:t>→ fiecare efort primește o recompensă digitală, motivând mișcarea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📲 </a:t>
            </a:r>
            <a:r>
              <a:rPr lang="ro-RO" sz="1500" b="1" dirty="0"/>
              <a:t>Platformă web/mobile </a:t>
            </a:r>
            <a:r>
              <a:rPr lang="ro-RO" sz="1500" dirty="0"/>
              <a:t>cu conturi, progres, </a:t>
            </a:r>
            <a:r>
              <a:rPr lang="ro-RO" sz="1500" dirty="0" err="1"/>
              <a:t>analytics</a:t>
            </a:r>
            <a:r>
              <a:rPr lang="ro-RO" sz="1500" dirty="0"/>
              <a:t> și </a:t>
            </a:r>
            <a:r>
              <a:rPr lang="ro-RO" sz="1500" dirty="0" err="1"/>
              <a:t>leaderboard</a:t>
            </a:r>
            <a:r>
              <a:rPr lang="ro-RO" sz="1500" dirty="0"/>
              <a:t>→ oferă utilizatorului </a:t>
            </a:r>
            <a:r>
              <a:rPr lang="ro-RO" sz="1500" b="1" dirty="0"/>
              <a:t>control, motivație </a:t>
            </a:r>
            <a:r>
              <a:rPr lang="ro-RO" sz="1500" dirty="0"/>
              <a:t>și</a:t>
            </a:r>
            <a:r>
              <a:rPr lang="ro-RO" sz="1500" b="1" dirty="0"/>
              <a:t> vizibilitate</a:t>
            </a:r>
            <a:endParaRPr lang="en-US" sz="1500" b="1" dirty="0"/>
          </a:p>
          <a:p>
            <a:endParaRPr lang="en-US" sz="1500" dirty="0"/>
          </a:p>
          <a:p>
            <a:r>
              <a:rPr lang="ro-RO" sz="1500" dirty="0"/>
              <a:t>♻️ </a:t>
            </a:r>
            <a:r>
              <a:rPr lang="ro-RO" sz="1500" b="1" dirty="0"/>
              <a:t>Marketplace </a:t>
            </a:r>
            <a:r>
              <a:rPr lang="ro-RO" sz="1500" b="1" dirty="0" err="1"/>
              <a:t>eco-friendly</a:t>
            </a:r>
            <a:r>
              <a:rPr lang="ro-RO" sz="1500" b="1" dirty="0"/>
              <a:t> </a:t>
            </a:r>
            <a:r>
              <a:rPr lang="ro-RO" sz="1500" dirty="0"/>
              <a:t>→ </a:t>
            </a:r>
            <a:r>
              <a:rPr lang="ro-RO" sz="1500" dirty="0" err="1"/>
              <a:t>tokenii</a:t>
            </a:r>
            <a:r>
              <a:rPr lang="ro-RO" sz="1500" dirty="0"/>
              <a:t> se pot cheltui pe produse sustenabile, sport sau energie verde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🎯 </a:t>
            </a:r>
            <a:r>
              <a:rPr lang="ro-RO" sz="1500" b="1" dirty="0" err="1"/>
              <a:t>Quests</a:t>
            </a:r>
            <a:r>
              <a:rPr lang="ro-RO" sz="1500" b="1" dirty="0"/>
              <a:t> &amp; tombole</a:t>
            </a:r>
            <a:r>
              <a:rPr lang="en-US" sz="1500" b="1"/>
              <a:t> </a:t>
            </a:r>
            <a:r>
              <a:rPr lang="ro-RO" sz="1500" b="1"/>
              <a:t> </a:t>
            </a:r>
            <a:r>
              <a:rPr lang="ro-RO" sz="1500" dirty="0"/>
              <a:t>– sistem de provocări și recompense→ crește </a:t>
            </a:r>
            <a:r>
              <a:rPr lang="ro-RO" sz="1500" dirty="0" err="1"/>
              <a:t>engagement-ul</a:t>
            </a:r>
            <a:r>
              <a:rPr lang="ro-RO" sz="1500" dirty="0"/>
              <a:t> și </a:t>
            </a:r>
            <a:r>
              <a:rPr lang="ro-RO" sz="1500" dirty="0" err="1"/>
              <a:t>fidelizarea</a:t>
            </a:r>
            <a:r>
              <a:rPr lang="ro-RO" sz="1500" dirty="0"/>
              <a:t> utilizatorilor</a:t>
            </a:r>
            <a:endParaRPr lang="en-US" sz="1500" dirty="0"/>
          </a:p>
          <a:p>
            <a:endParaRPr lang="en-US" sz="1500" dirty="0"/>
          </a:p>
          <a:p>
            <a:r>
              <a:rPr lang="ro-RO" sz="1500" dirty="0"/>
              <a:t>📈 Sistem complet de tip „</a:t>
            </a:r>
            <a:r>
              <a:rPr lang="ro-RO" sz="1500" b="1" dirty="0" err="1"/>
              <a:t>proof</a:t>
            </a:r>
            <a:r>
              <a:rPr lang="ro-RO" sz="1500" b="1" dirty="0"/>
              <a:t> of </a:t>
            </a:r>
            <a:r>
              <a:rPr lang="ro-RO" sz="1500" b="1" dirty="0" err="1"/>
              <a:t>movement</a:t>
            </a:r>
            <a:r>
              <a:rPr lang="ro-RO" sz="1500" dirty="0"/>
              <a:t>”→ validare automată, transparentă și monetizabilă a mișcării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500" dirty="0"/>
          </a:p>
        </p:txBody>
      </p:sp>
    </p:spTree>
    <p:extLst>
      <p:ext uri="{BB962C8B-B14F-4D97-AF65-F5344CB8AC3E}">
        <p14:creationId xmlns:p14="http://schemas.microsoft.com/office/powerpoint/2010/main" val="285504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DF48CA72-45C7-62FA-D081-59247651A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746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8" y="1364436"/>
            <a:ext cx="1174592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✅ </a:t>
            </a:r>
            <a:r>
              <a:rPr lang="en-US" sz="1500" b="1" dirty="0"/>
              <a:t>Proof of Movement </a:t>
            </a:r>
            <a:r>
              <a:rPr lang="en-US" sz="1500" b="1" dirty="0" err="1"/>
              <a:t>în</a:t>
            </a:r>
            <a:r>
              <a:rPr lang="en-US" sz="1500" b="1" dirty="0"/>
              <a:t> </a:t>
            </a:r>
            <a:r>
              <a:rPr lang="en-US" sz="1500" b="1" dirty="0" err="1"/>
              <a:t>timp</a:t>
            </a:r>
            <a:r>
              <a:rPr lang="en-US" sz="1500" b="1" dirty="0"/>
              <a:t> real</a:t>
            </a:r>
            <a:r>
              <a:rPr lang="en-US" sz="1500" dirty="0"/>
              <a:t>→ </a:t>
            </a:r>
            <a:r>
              <a:rPr lang="en-US" sz="1500" dirty="0" err="1"/>
              <a:t>fiecare</a:t>
            </a:r>
            <a:r>
              <a:rPr lang="en-US" sz="1500" dirty="0"/>
              <a:t> pas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verificat</a:t>
            </a:r>
            <a:r>
              <a:rPr lang="en-US" sz="1500" dirty="0"/>
              <a:t>, </a:t>
            </a:r>
            <a:r>
              <a:rPr lang="en-US" sz="1500" dirty="0" err="1"/>
              <a:t>transmis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</a:t>
            </a:r>
            <a:r>
              <a:rPr lang="en-US" sz="1500" dirty="0" err="1"/>
              <a:t>convertit</a:t>
            </a:r>
            <a:r>
              <a:rPr lang="en-US" sz="1500" dirty="0"/>
              <a:t> instant </a:t>
            </a:r>
            <a:r>
              <a:rPr lang="en-US" sz="1500" dirty="0" err="1"/>
              <a:t>în</a:t>
            </a:r>
            <a:r>
              <a:rPr lang="en-US" sz="1500" dirty="0"/>
              <a:t> </a:t>
            </a:r>
            <a:r>
              <a:rPr lang="en-US" sz="1500" dirty="0" err="1"/>
              <a:t>valoare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⚡ </a:t>
            </a:r>
            <a:r>
              <a:rPr lang="en-US" sz="1500" b="1" dirty="0" err="1"/>
              <a:t>Mintare</a:t>
            </a:r>
            <a:r>
              <a:rPr lang="en-US" sz="1500" b="1" dirty="0"/>
              <a:t> </a:t>
            </a:r>
            <a:r>
              <a:rPr lang="en-US" sz="1500" b="1" dirty="0" err="1"/>
              <a:t>automată</a:t>
            </a:r>
            <a:r>
              <a:rPr lang="en-US" sz="1500" b="1" dirty="0"/>
              <a:t> de </a:t>
            </a:r>
            <a:r>
              <a:rPr lang="en-US" sz="1500" b="1" dirty="0" err="1"/>
              <a:t>energie</a:t>
            </a:r>
            <a:r>
              <a:rPr lang="en-US" sz="1500" b="1" dirty="0"/>
              <a:t> </a:t>
            </a:r>
            <a:r>
              <a:rPr lang="en-US" sz="1500" b="1" dirty="0" err="1"/>
              <a:t>și</a:t>
            </a:r>
            <a:r>
              <a:rPr lang="en-US" sz="1500" b="1" dirty="0"/>
              <a:t> </a:t>
            </a:r>
            <a:r>
              <a:rPr lang="en-US" sz="1500" b="1" dirty="0" err="1"/>
              <a:t>pași</a:t>
            </a:r>
            <a:r>
              <a:rPr lang="en-US" sz="1500" dirty="0"/>
              <a:t>→ </a:t>
            </a:r>
            <a:r>
              <a:rPr lang="en-US" sz="1500" dirty="0" err="1"/>
              <a:t>combină</a:t>
            </a:r>
            <a:r>
              <a:rPr lang="en-US" sz="1500" dirty="0"/>
              <a:t> </a:t>
            </a:r>
            <a:r>
              <a:rPr lang="en-US" sz="1500" dirty="0" err="1"/>
              <a:t>două</a:t>
            </a:r>
            <a:r>
              <a:rPr lang="en-US" sz="1500" dirty="0"/>
              <a:t> </a:t>
            </a:r>
            <a:r>
              <a:rPr lang="en-US" sz="1500" dirty="0" err="1"/>
              <a:t>forme</a:t>
            </a:r>
            <a:r>
              <a:rPr lang="en-US" sz="1500" dirty="0"/>
              <a:t> de </a:t>
            </a:r>
            <a:r>
              <a:rPr lang="en-US" sz="1500" dirty="0" err="1"/>
              <a:t>efort</a:t>
            </a:r>
            <a:r>
              <a:rPr lang="en-US" sz="1500" dirty="0"/>
              <a:t>: </a:t>
            </a:r>
            <a:r>
              <a:rPr lang="en-US" sz="1500" dirty="0" err="1"/>
              <a:t>fizic</a:t>
            </a:r>
            <a:r>
              <a:rPr lang="en-US" sz="1500" dirty="0"/>
              <a:t> + energetic → </a:t>
            </a:r>
            <a:r>
              <a:rPr lang="en-US" sz="1500" dirty="0" err="1"/>
              <a:t>tokeni</a:t>
            </a:r>
            <a:r>
              <a:rPr lang="en-US" sz="1500" dirty="0"/>
              <a:t> </a:t>
            </a:r>
            <a:r>
              <a:rPr lang="en-US" sz="1500" dirty="0" err="1"/>
              <a:t>reali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🌿 </a:t>
            </a:r>
            <a:r>
              <a:rPr lang="en-US" sz="1500" b="1" dirty="0" err="1"/>
              <a:t>Ecosistem</a:t>
            </a:r>
            <a:r>
              <a:rPr lang="en-US" sz="1500" b="1" dirty="0"/>
              <a:t> </a:t>
            </a:r>
            <a:r>
              <a:rPr lang="en-US" sz="1500" b="1" dirty="0" err="1"/>
              <a:t>complet</a:t>
            </a:r>
            <a:r>
              <a:rPr lang="en-US" sz="1500" dirty="0"/>
              <a:t>: </a:t>
            </a:r>
            <a:r>
              <a:rPr lang="en-US" sz="1500" dirty="0" err="1"/>
              <a:t>sănătate</a:t>
            </a:r>
            <a:r>
              <a:rPr lang="en-US" sz="1500" dirty="0"/>
              <a:t>, </a:t>
            </a:r>
            <a:r>
              <a:rPr lang="en-US" sz="1500" dirty="0" err="1"/>
              <a:t>energie</a:t>
            </a:r>
            <a:r>
              <a:rPr lang="en-US" sz="1500" dirty="0"/>
              <a:t>, </a:t>
            </a:r>
            <a:r>
              <a:rPr lang="en-US" sz="1500" dirty="0" err="1"/>
              <a:t>sustenabilitate</a:t>
            </a:r>
            <a:r>
              <a:rPr lang="en-US" sz="1500" dirty="0"/>
              <a:t>→ </a:t>
            </a:r>
            <a:r>
              <a:rPr lang="en-US" sz="1500" dirty="0" err="1"/>
              <a:t>unifică</a:t>
            </a:r>
            <a:r>
              <a:rPr lang="en-US" sz="1500" dirty="0"/>
              <a:t> 3 </a:t>
            </a:r>
            <a:r>
              <a:rPr lang="en-US" sz="1500" dirty="0" err="1"/>
              <a:t>industrii</a:t>
            </a:r>
            <a:r>
              <a:rPr lang="en-US" sz="1500" dirty="0"/>
              <a:t> </a:t>
            </a:r>
            <a:r>
              <a:rPr lang="en-US" sz="1500" dirty="0" err="1"/>
              <a:t>într</a:t>
            </a:r>
            <a:r>
              <a:rPr lang="en-US" sz="1500" dirty="0"/>
              <a:t>-o </a:t>
            </a:r>
            <a:r>
              <a:rPr lang="en-US" sz="1500" dirty="0" err="1"/>
              <a:t>singură</a:t>
            </a:r>
            <a:r>
              <a:rPr lang="en-US" sz="1500" dirty="0"/>
              <a:t> </a:t>
            </a:r>
            <a:r>
              <a:rPr lang="en-US" sz="1500" dirty="0" err="1"/>
              <a:t>soluție</a:t>
            </a:r>
            <a:r>
              <a:rPr lang="en-US" sz="1500" dirty="0"/>
              <a:t> </a:t>
            </a:r>
            <a:r>
              <a:rPr lang="en-US" sz="1500" dirty="0" err="1"/>
              <a:t>funcțională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🔗 </a:t>
            </a:r>
            <a:r>
              <a:rPr lang="en-US" sz="1500" b="1" dirty="0" err="1"/>
              <a:t>Integrare</a:t>
            </a:r>
            <a:r>
              <a:rPr lang="en-US" sz="1500" b="1" dirty="0"/>
              <a:t> </a:t>
            </a:r>
            <a:r>
              <a:rPr lang="en-US" sz="1500" b="1" dirty="0" err="1"/>
              <a:t>completă</a:t>
            </a:r>
            <a:r>
              <a:rPr lang="en-US" sz="1500" dirty="0"/>
              <a:t> hardware + software + blockchain→ ESP32 + backend Rust + Solana smart contracts → end-to-end innovation</a:t>
            </a:r>
          </a:p>
          <a:p>
            <a:endParaRPr lang="en-US" sz="1500" dirty="0"/>
          </a:p>
          <a:p>
            <a:r>
              <a:rPr lang="en-US" sz="1500" dirty="0"/>
              <a:t>📡 </a:t>
            </a:r>
            <a:r>
              <a:rPr lang="en-US" sz="1500" b="1" dirty="0" err="1"/>
              <a:t>Conectivitate</a:t>
            </a:r>
            <a:r>
              <a:rPr lang="en-US" sz="1500" dirty="0"/>
              <a:t> </a:t>
            </a:r>
            <a:r>
              <a:rPr lang="en-US" sz="1500" dirty="0" err="1"/>
              <a:t>prin</a:t>
            </a:r>
            <a:r>
              <a:rPr lang="en-US" sz="1500" dirty="0"/>
              <a:t> captive Wi-Fi portal + MQTT over TLS→ onboarding </a:t>
            </a:r>
            <a:r>
              <a:rPr lang="en-US" sz="1500" dirty="0" err="1"/>
              <a:t>simplu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</a:t>
            </a:r>
            <a:r>
              <a:rPr lang="en-US" sz="1500" dirty="0" err="1"/>
              <a:t>securizat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</a:t>
            </a:r>
            <a:r>
              <a:rPr lang="en-US" sz="1500" dirty="0" err="1"/>
              <a:t>orice</a:t>
            </a:r>
            <a:r>
              <a:rPr lang="en-US" sz="1500" dirty="0"/>
              <a:t> </a:t>
            </a:r>
            <a:r>
              <a:rPr lang="en-US" sz="1500" dirty="0" err="1"/>
              <a:t>utilizator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🔒 </a:t>
            </a:r>
            <a:r>
              <a:rPr lang="en-US" sz="1500" b="1" dirty="0"/>
              <a:t>Securitate </a:t>
            </a:r>
            <a:r>
              <a:rPr lang="en-US" sz="1500" b="1" dirty="0" err="1"/>
              <a:t>avansată</a:t>
            </a:r>
            <a:r>
              <a:rPr lang="en-US" sz="1500" dirty="0"/>
              <a:t>: </a:t>
            </a:r>
            <a:r>
              <a:rPr lang="en-US" sz="1500" dirty="0" err="1"/>
              <a:t>mTLS</a:t>
            </a:r>
            <a:r>
              <a:rPr lang="en-US" sz="1500" dirty="0"/>
              <a:t>, timestamp, HMAC signature→ </a:t>
            </a:r>
            <a:r>
              <a:rPr lang="en-US" sz="1500" dirty="0" err="1"/>
              <a:t>validare</a:t>
            </a:r>
            <a:r>
              <a:rPr lang="en-US" sz="1500" dirty="0"/>
              <a:t> </a:t>
            </a:r>
            <a:r>
              <a:rPr lang="en-US" sz="1500" dirty="0" err="1"/>
              <a:t>autentică</a:t>
            </a:r>
            <a:r>
              <a:rPr lang="en-US" sz="1500" dirty="0"/>
              <a:t> a </a:t>
            </a:r>
            <a:r>
              <a:rPr lang="en-US" sz="1500" dirty="0" err="1"/>
              <a:t>utilizatorului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a </a:t>
            </a:r>
            <a:r>
              <a:rPr lang="en-US" sz="1500" dirty="0" err="1"/>
              <a:t>datelor</a:t>
            </a:r>
            <a:r>
              <a:rPr lang="en-US" sz="1500" dirty="0"/>
              <a:t> </a:t>
            </a:r>
            <a:r>
              <a:rPr lang="en-US" sz="1500" dirty="0" err="1"/>
              <a:t>trimise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🧠 </a:t>
            </a:r>
            <a:r>
              <a:rPr lang="en-US" sz="1500" b="1" dirty="0" err="1"/>
              <a:t>Gamificare</a:t>
            </a:r>
            <a:r>
              <a:rPr lang="en-US" sz="1500" dirty="0"/>
              <a:t> </a:t>
            </a:r>
            <a:r>
              <a:rPr lang="en-US" sz="1500" dirty="0" err="1"/>
              <a:t>inteligentă</a:t>
            </a:r>
            <a:r>
              <a:rPr lang="en-US" sz="1500" dirty="0"/>
              <a:t> a </a:t>
            </a:r>
            <a:r>
              <a:rPr lang="en-US" sz="1500" dirty="0" err="1"/>
              <a:t>mersului</a:t>
            </a:r>
            <a:r>
              <a:rPr lang="en-US" sz="1500" dirty="0"/>
              <a:t>→ leaderboard, quests, </a:t>
            </a:r>
            <a:r>
              <a:rPr lang="en-US" sz="1500" dirty="0" err="1"/>
              <a:t>provocări</a:t>
            </a:r>
            <a:r>
              <a:rPr lang="en-US" sz="1500" dirty="0"/>
              <a:t> </a:t>
            </a:r>
            <a:r>
              <a:rPr lang="en-US" sz="1500" dirty="0" err="1"/>
              <a:t>zilnice</a:t>
            </a:r>
            <a:r>
              <a:rPr lang="en-US" sz="1500" dirty="0"/>
              <a:t>, milestone rewards</a:t>
            </a:r>
          </a:p>
          <a:p>
            <a:endParaRPr lang="en-US" sz="1500" dirty="0"/>
          </a:p>
          <a:p>
            <a:r>
              <a:rPr lang="en-US" sz="1500" dirty="0"/>
              <a:t>🔌 </a:t>
            </a:r>
            <a:r>
              <a:rPr lang="en-US" sz="1500" dirty="0" err="1"/>
              <a:t>Pregătit</a:t>
            </a:r>
            <a:r>
              <a:rPr lang="en-US" sz="1500" dirty="0"/>
              <a:t> </a:t>
            </a:r>
            <a:r>
              <a:rPr lang="en-US" sz="1500" dirty="0" err="1"/>
              <a:t>pentru</a:t>
            </a:r>
            <a:r>
              <a:rPr lang="en-US" sz="1500" dirty="0"/>
              <a:t> </a:t>
            </a:r>
            <a:r>
              <a:rPr lang="en-US" sz="1500" b="1" dirty="0"/>
              <a:t>wireless energy transfer &amp; charging</a:t>
            </a:r>
            <a:r>
              <a:rPr lang="en-US" sz="1500" dirty="0"/>
              <a:t>→ </a:t>
            </a:r>
            <a:r>
              <a:rPr lang="en-US" sz="1500" dirty="0" err="1"/>
              <a:t>pașii</a:t>
            </a:r>
            <a:r>
              <a:rPr lang="en-US" sz="1500" dirty="0"/>
              <a:t> </a:t>
            </a:r>
            <a:r>
              <a:rPr lang="en-US" sz="1500" dirty="0" err="1"/>
              <a:t>chiar</a:t>
            </a:r>
            <a:r>
              <a:rPr lang="en-US" sz="1500" dirty="0"/>
              <a:t> pot </a:t>
            </a:r>
            <a:r>
              <a:rPr lang="en-US" sz="1500" dirty="0" err="1"/>
              <a:t>alimenta</a:t>
            </a:r>
            <a:r>
              <a:rPr lang="en-US" sz="1500" dirty="0"/>
              <a:t> device-</a:t>
            </a:r>
            <a:r>
              <a:rPr lang="en-US" sz="1500" dirty="0" err="1"/>
              <a:t>uri</a:t>
            </a:r>
            <a:r>
              <a:rPr lang="en-US" sz="1500" dirty="0"/>
              <a:t> – </a:t>
            </a:r>
            <a:r>
              <a:rPr lang="en-US" sz="1500" dirty="0" err="1"/>
              <a:t>fără</a:t>
            </a:r>
            <a:r>
              <a:rPr lang="en-US" sz="1500" dirty="0"/>
              <a:t> prize</a:t>
            </a:r>
          </a:p>
          <a:p>
            <a:endParaRPr lang="en-US" sz="1500" dirty="0"/>
          </a:p>
          <a:p>
            <a:r>
              <a:rPr lang="en-US" sz="1500" dirty="0"/>
              <a:t>🧬 </a:t>
            </a:r>
            <a:r>
              <a:rPr lang="en-US" sz="1500" b="1" dirty="0"/>
              <a:t>Modular </a:t>
            </a:r>
            <a:r>
              <a:rPr lang="en-US" sz="1500" b="1" dirty="0" err="1"/>
              <a:t>și</a:t>
            </a:r>
            <a:r>
              <a:rPr lang="en-US" sz="1500" b="1" dirty="0"/>
              <a:t> </a:t>
            </a:r>
            <a:r>
              <a:rPr lang="en-US" sz="1500" b="1" dirty="0" err="1"/>
              <a:t>extensibil</a:t>
            </a:r>
            <a:r>
              <a:rPr lang="en-US" sz="1500" dirty="0"/>
              <a:t>→ </a:t>
            </a:r>
            <a:r>
              <a:rPr lang="en-US" sz="1500" dirty="0" err="1"/>
              <a:t>poate</a:t>
            </a:r>
            <a:r>
              <a:rPr lang="en-US" sz="1500" dirty="0"/>
              <a:t> include </a:t>
            </a:r>
            <a:r>
              <a:rPr lang="en-US" sz="1500" dirty="0" err="1"/>
              <a:t>senzori</a:t>
            </a:r>
            <a:r>
              <a:rPr lang="en-US" sz="1500" dirty="0"/>
              <a:t> de </a:t>
            </a:r>
            <a:r>
              <a:rPr lang="en-US" sz="1500" dirty="0" err="1"/>
              <a:t>energie</a:t>
            </a:r>
            <a:r>
              <a:rPr lang="en-US" sz="1500" dirty="0"/>
              <a:t>, </a:t>
            </a:r>
            <a:r>
              <a:rPr lang="en-US" sz="1500" dirty="0" err="1"/>
              <a:t>locație</a:t>
            </a:r>
            <a:r>
              <a:rPr lang="en-US" sz="1500" dirty="0"/>
              <a:t>, </a:t>
            </a:r>
            <a:r>
              <a:rPr lang="en-US" sz="1500" dirty="0" err="1"/>
              <a:t>puls</a:t>
            </a:r>
            <a:r>
              <a:rPr lang="en-US" sz="1500" dirty="0"/>
              <a:t>, </a:t>
            </a:r>
            <a:r>
              <a:rPr lang="en-US" sz="1500" dirty="0" err="1"/>
              <a:t>baterie</a:t>
            </a:r>
            <a:r>
              <a:rPr lang="en-US" sz="1500" dirty="0"/>
              <a:t> etc.</a:t>
            </a:r>
          </a:p>
          <a:p>
            <a:endParaRPr lang="en-US" sz="1500" dirty="0"/>
          </a:p>
          <a:p>
            <a:r>
              <a:rPr lang="en-US" sz="1500" dirty="0"/>
              <a:t>🌍 </a:t>
            </a:r>
            <a:r>
              <a:rPr lang="en-US" sz="1500" b="1" dirty="0"/>
              <a:t>Marketplace</a:t>
            </a:r>
            <a:r>
              <a:rPr lang="en-US" sz="1500" dirty="0"/>
              <a:t> </a:t>
            </a:r>
            <a:r>
              <a:rPr lang="en-US" sz="1500" dirty="0" err="1"/>
              <a:t>dedicat</a:t>
            </a:r>
            <a:r>
              <a:rPr lang="en-US" sz="1500" dirty="0"/>
              <a:t> </a:t>
            </a:r>
            <a:r>
              <a:rPr lang="en-US" sz="1500" dirty="0" err="1"/>
              <a:t>produselor</a:t>
            </a:r>
            <a:r>
              <a:rPr lang="en-US" sz="1500" dirty="0"/>
              <a:t> eco &amp; </a:t>
            </a:r>
            <a:r>
              <a:rPr lang="en-US" sz="1500" dirty="0" err="1"/>
              <a:t>sănătoase</a:t>
            </a:r>
            <a:r>
              <a:rPr lang="en-US" sz="1500" dirty="0"/>
              <a:t>→ </a:t>
            </a:r>
            <a:r>
              <a:rPr lang="en-US" sz="1500" dirty="0" err="1"/>
              <a:t>valorifică</a:t>
            </a:r>
            <a:r>
              <a:rPr lang="en-US" sz="1500" dirty="0"/>
              <a:t> </a:t>
            </a:r>
            <a:r>
              <a:rPr lang="en-US" sz="1500" dirty="0" err="1"/>
              <a:t>tokenii</a:t>
            </a:r>
            <a:r>
              <a:rPr lang="en-US" sz="1500" dirty="0"/>
              <a:t> GiGi </a:t>
            </a:r>
            <a:r>
              <a:rPr lang="en-US" sz="1500" dirty="0" err="1"/>
              <a:t>în</a:t>
            </a:r>
            <a:r>
              <a:rPr lang="en-US" sz="1500" dirty="0"/>
              <a:t> mod </a:t>
            </a:r>
            <a:r>
              <a:rPr lang="en-US" sz="1500" dirty="0" err="1"/>
              <a:t>sustenabil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📈 </a:t>
            </a:r>
            <a:r>
              <a:rPr lang="en-US" sz="1500" b="1" dirty="0" err="1"/>
              <a:t>Primul</a:t>
            </a:r>
            <a:r>
              <a:rPr lang="en-US" sz="1500" b="1" dirty="0"/>
              <a:t> </a:t>
            </a:r>
            <a:r>
              <a:rPr lang="en-US" sz="1500" b="1" dirty="0" err="1"/>
              <a:t>sistem</a:t>
            </a:r>
            <a:r>
              <a:rPr lang="en-US" sz="1500" b="1" dirty="0"/>
              <a:t> </a:t>
            </a:r>
            <a:r>
              <a:rPr lang="en-US" sz="1500" b="1" dirty="0" err="1"/>
              <a:t>funcțional</a:t>
            </a:r>
            <a:r>
              <a:rPr lang="en-US" sz="1500" b="1" dirty="0"/>
              <a:t> de „Walk-to-Earn + Energy-to-Earn”</a:t>
            </a:r>
            <a:r>
              <a:rPr lang="en-US" sz="1500" dirty="0"/>
              <a:t>→ un nou model economic, </a:t>
            </a:r>
            <a:r>
              <a:rPr lang="en-US" sz="1500" dirty="0" err="1"/>
              <a:t>validabil</a:t>
            </a:r>
            <a:r>
              <a:rPr lang="en-US" sz="1500" dirty="0"/>
              <a:t>, </a:t>
            </a:r>
            <a:r>
              <a:rPr lang="en-US" sz="1500" dirty="0" err="1"/>
              <a:t>scalabil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cu impact social real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670482" y="-123085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395527" y="-71904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884978" y="-160695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171466" y="-161286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3255631" y="-338041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4494093" y="-2647700"/>
            <a:ext cx="1053649" cy="1053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BB2EB-FF0B-523C-DCA9-DB9270D35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726" y="128974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5411D6C6-F023-C118-E19A-41C6D44A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5" y="615383"/>
            <a:ext cx="746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INOVATIE &amp; ARHITECTURA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670482" y="-1230853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395527" y="-719047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0884978" y="-1606953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1171466" y="-1612865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EFE4C-E7B5-D815-6A09-BE175BCD5E51}"/>
              </a:ext>
            </a:extLst>
          </p:cNvPr>
          <p:cNvSpPr/>
          <p:nvPr/>
        </p:nvSpPr>
        <p:spPr>
          <a:xfrm rot="13319637">
            <a:off x="13255631" y="-3380416"/>
            <a:ext cx="3024708" cy="207924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FED85D"/>
          </a:solidFill>
          <a:ln>
            <a:solidFill>
              <a:srgbClr val="FED85D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Picture 8" descr="A puzzle pieces in different colors&#10;&#10;Description automatically generated">
            <a:extLst>
              <a:ext uri="{FF2B5EF4-FFF2-40B4-BE49-F238E27FC236}">
                <a16:creationId xmlns:a16="http://schemas.microsoft.com/office/drawing/2014/main" id="{76AB9887-A825-BE35-FA3C-7F148612A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282">
            <a:off x="14823761" y="-2867620"/>
            <a:ext cx="1053649" cy="1053649"/>
          </a:xfrm>
          <a:prstGeom prst="rect">
            <a:avLst/>
          </a:prstGeom>
        </p:spPr>
      </p:pic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5DA7B25-9A24-7D79-FD4B-C252EA0F6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5" y="2136445"/>
            <a:ext cx="9999576" cy="4261524"/>
          </a:xfrm>
          <a:prstGeom prst="rect">
            <a:avLst/>
          </a:prstGeom>
        </p:spPr>
      </p:pic>
      <p:pic>
        <p:nvPicPr>
          <p:cNvPr id="14" name="Picture 13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23FBD83E-D565-AEA8-A34B-72AEF06EC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837" y="4594735"/>
            <a:ext cx="1895082" cy="1895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534500-B619-B928-73B3-626E8EF82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726" y="128974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5575DB25-A204-9E98-7ADA-32058618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</a:p>
          <a:p>
            <a:endParaRPr lang="en-US" sz="4000" b="1" u="sng" spc="300" dirty="0">
              <a:solidFill>
                <a:schemeClr val="bg1"/>
              </a:solidFill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661179" y="1723252"/>
            <a:ext cx="110639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De ce acum </a:t>
            </a:r>
            <a:r>
              <a:rPr lang="ro-RO" dirty="0"/>
              <a:t>e momentul ideal pentru </a:t>
            </a:r>
            <a:r>
              <a:rPr lang="ro-RO" b="1" dirty="0" err="1"/>
              <a:t>GreenGait</a:t>
            </a:r>
            <a:r>
              <a:rPr lang="ro-RO" dirty="0"/>
              <a:t>?</a:t>
            </a:r>
            <a:endParaRPr lang="en-US" dirty="0"/>
          </a:p>
          <a:p>
            <a:endParaRPr lang="en-US" dirty="0"/>
          </a:p>
          <a:p>
            <a:r>
              <a:rPr lang="ro-RO" dirty="0"/>
              <a:t>📈 Piața globală a dispozitivelor </a:t>
            </a:r>
            <a:r>
              <a:rPr lang="ro-RO" dirty="0" err="1"/>
              <a:t>wearable</a:t>
            </a:r>
            <a:r>
              <a:rPr lang="ro-RO" dirty="0"/>
              <a:t> → estimată la peste </a:t>
            </a:r>
            <a:r>
              <a:rPr lang="ro-RO" b="1" dirty="0"/>
              <a:t>$140 miliarde </a:t>
            </a:r>
            <a:r>
              <a:rPr lang="ro-RO" dirty="0"/>
              <a:t>până în </a:t>
            </a:r>
            <a:r>
              <a:rPr lang="ro-RO" b="1" dirty="0"/>
              <a:t>2030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🏃‍♂️ Creștere masivă în </a:t>
            </a:r>
            <a:r>
              <a:rPr lang="ro-RO" b="1" dirty="0"/>
              <a:t>interesul</a:t>
            </a:r>
            <a:r>
              <a:rPr lang="ro-RO" dirty="0"/>
              <a:t> pentru </a:t>
            </a:r>
            <a:r>
              <a:rPr lang="ro-RO" b="1" dirty="0" err="1"/>
              <a:t>wellness</a:t>
            </a:r>
            <a:r>
              <a:rPr lang="ro-RO" dirty="0"/>
              <a:t> &amp; </a:t>
            </a:r>
            <a:r>
              <a:rPr lang="ro-RO" b="1" dirty="0"/>
              <a:t>fitness</a:t>
            </a:r>
            <a:r>
              <a:rPr lang="ro-RO" dirty="0"/>
              <a:t> </a:t>
            </a:r>
            <a:r>
              <a:rPr lang="ro-RO" b="1" dirty="0" err="1"/>
              <a:t>tech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🌿 Presiune pe companii să respecte criteriile </a:t>
            </a:r>
            <a:r>
              <a:rPr lang="ro-RO" b="1" dirty="0"/>
              <a:t>ESG</a:t>
            </a:r>
            <a:r>
              <a:rPr lang="ro-RO" dirty="0"/>
              <a:t> (mediu, social, guvernanță)</a:t>
            </a:r>
            <a:endParaRPr lang="en-US" dirty="0"/>
          </a:p>
          <a:p>
            <a:endParaRPr lang="en-US" dirty="0"/>
          </a:p>
          <a:p>
            <a:r>
              <a:rPr lang="ro-RO" dirty="0"/>
              <a:t>🔗 </a:t>
            </a:r>
            <a:r>
              <a:rPr lang="ro-RO" b="1" dirty="0"/>
              <a:t>Web3 &amp; </a:t>
            </a:r>
            <a:r>
              <a:rPr lang="ro-RO" b="1" dirty="0" err="1"/>
              <a:t>blockchain</a:t>
            </a:r>
            <a:r>
              <a:rPr lang="ro-RO" b="1" dirty="0"/>
              <a:t> </a:t>
            </a:r>
            <a:r>
              <a:rPr lang="ro-RO" b="1" dirty="0" err="1"/>
              <a:t>adoption</a:t>
            </a:r>
            <a:r>
              <a:rPr lang="ro-RO" b="1" dirty="0"/>
              <a:t> </a:t>
            </a:r>
            <a:r>
              <a:rPr lang="ro-RO" dirty="0"/>
              <a:t>→ oferă cadrul perfect pentru </a:t>
            </a:r>
            <a:r>
              <a:rPr lang="ro-RO" b="1" dirty="0" err="1"/>
              <a:t>tokenizare</a:t>
            </a:r>
            <a:r>
              <a:rPr lang="ro-RO" dirty="0"/>
              <a:t> + </a:t>
            </a:r>
            <a:r>
              <a:rPr lang="ro-RO" b="1" dirty="0" err="1"/>
              <a:t>ownership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🌎 </a:t>
            </a:r>
            <a:r>
              <a:rPr lang="ro-RO" b="1" dirty="0"/>
              <a:t>Consumatori</a:t>
            </a:r>
            <a:r>
              <a:rPr lang="ro-RO" dirty="0"/>
              <a:t> din ce în ce mai </a:t>
            </a:r>
            <a:r>
              <a:rPr lang="ro-RO" b="1" dirty="0"/>
              <a:t>conștienți</a:t>
            </a:r>
            <a:r>
              <a:rPr lang="ro-RO" dirty="0"/>
              <a:t> de mediu → cer </a:t>
            </a:r>
            <a:r>
              <a:rPr lang="ro-RO" b="1" dirty="0"/>
              <a:t>produse</a:t>
            </a:r>
            <a:r>
              <a:rPr lang="ro-RO" dirty="0"/>
              <a:t> &amp; </a:t>
            </a:r>
            <a:r>
              <a:rPr lang="ro-RO" b="1" dirty="0"/>
              <a:t>soluții </a:t>
            </a:r>
            <a:r>
              <a:rPr lang="ro-RO" b="1" dirty="0" err="1"/>
              <a:t>eco</a:t>
            </a:r>
            <a:endParaRPr lang="en-US" b="1" dirty="0"/>
          </a:p>
          <a:p>
            <a:endParaRPr lang="en-US" dirty="0"/>
          </a:p>
          <a:p>
            <a:r>
              <a:rPr lang="ro-RO" dirty="0"/>
              <a:t>🔋 </a:t>
            </a:r>
            <a:r>
              <a:rPr lang="ro-RO" b="1" dirty="0"/>
              <a:t>Crize</a:t>
            </a:r>
            <a:r>
              <a:rPr lang="ro-RO" dirty="0"/>
              <a:t> </a:t>
            </a:r>
            <a:r>
              <a:rPr lang="ro-RO" b="1" dirty="0"/>
              <a:t>energetice</a:t>
            </a:r>
            <a:r>
              <a:rPr lang="ro-RO" dirty="0"/>
              <a:t> recente → urgență pentru autonomie energetică</a:t>
            </a:r>
            <a:endParaRPr lang="en-US" dirty="0"/>
          </a:p>
          <a:p>
            <a:endParaRPr lang="en-US" dirty="0"/>
          </a:p>
          <a:p>
            <a:r>
              <a:rPr lang="ro-RO" dirty="0"/>
              <a:t>➡️ </a:t>
            </a:r>
            <a:r>
              <a:rPr lang="ro-RO" b="1" dirty="0" err="1"/>
              <a:t>GreenGait</a:t>
            </a:r>
            <a:r>
              <a:rPr lang="ro-RO" dirty="0"/>
              <a:t> se află la intersecția acestor trenduri: </a:t>
            </a:r>
            <a:r>
              <a:rPr lang="ro-RO" b="1" dirty="0" err="1"/>
              <a:t>health</a:t>
            </a:r>
            <a:r>
              <a:rPr lang="ro-RO" dirty="0"/>
              <a:t>, </a:t>
            </a:r>
            <a:r>
              <a:rPr lang="ro-RO" b="1" dirty="0" err="1"/>
              <a:t>greentech</a:t>
            </a:r>
            <a:r>
              <a:rPr lang="ro-RO" dirty="0"/>
              <a:t> &amp; </a:t>
            </a:r>
            <a:r>
              <a:rPr lang="ro-RO" b="1" dirty="0" err="1"/>
              <a:t>rewards</a:t>
            </a:r>
            <a:endParaRPr lang="ro-RO" b="1" dirty="0"/>
          </a:p>
          <a:p>
            <a:endParaRPr lang="en-US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o-RO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811158" y="-139497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536203" y="-88316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1025654" y="-1771075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4259693" y="-4607372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942" y="109270"/>
            <a:ext cx="686140" cy="686140"/>
          </a:xfrm>
          <a:prstGeom prst="rect">
            <a:avLst/>
          </a:prstGeom>
        </p:spPr>
      </p:pic>
      <p:pic>
        <p:nvPicPr>
          <p:cNvPr id="9" name="Picture 8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AD9F20C6-5174-5AC4-C5DD-2B9FACD1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49" y="4997952"/>
            <a:ext cx="1491865" cy="1491865"/>
          </a:xfrm>
          <a:prstGeom prst="rect">
            <a:avLst/>
          </a:prstGeom>
        </p:spPr>
      </p:pic>
      <p:pic>
        <p:nvPicPr>
          <p:cNvPr id="10" name="Picture 9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6AF21342-A6E0-B308-06F1-6C8763E4E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95" y="4594735"/>
            <a:ext cx="1895082" cy="189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B43E5-EF44-FD23-EB93-38B7B9AFB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171" y="-2405648"/>
            <a:ext cx="584817" cy="5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197A8C3D-F027-DECF-41DF-CFE66BE1C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4" y="-55729"/>
            <a:ext cx="12370705" cy="6958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D32361-C6D4-AEEF-FB42-5CBBEEF55B6F}"/>
              </a:ext>
            </a:extLst>
          </p:cNvPr>
          <p:cNvSpPr txBox="1"/>
          <p:nvPr/>
        </p:nvSpPr>
        <p:spPr>
          <a:xfrm>
            <a:off x="681274" y="615383"/>
            <a:ext cx="1061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PIATA &amp; CONCURENTA</a:t>
            </a:r>
          </a:p>
          <a:p>
            <a:endParaRPr lang="en-US" sz="4000" b="1" u="sng" spc="300" dirty="0">
              <a:solidFill>
                <a:schemeClr val="bg1"/>
              </a:solidFill>
              <a:latin typeface="Berlin Sans FB Demi" panose="020E0802020502020306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24C01-CD50-68AC-D611-14D3710D4982}"/>
              </a:ext>
            </a:extLst>
          </p:cNvPr>
          <p:cNvSpPr txBox="1"/>
          <p:nvPr/>
        </p:nvSpPr>
        <p:spPr>
          <a:xfrm>
            <a:off x="486481" y="4994404"/>
            <a:ext cx="11376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✅ </a:t>
            </a:r>
            <a:r>
              <a:rPr lang="ro-RO" dirty="0"/>
              <a:t>Combinăm pașii cu energie fizică reală – un pas = o valoare energetică și economică</a:t>
            </a:r>
            <a:endParaRPr lang="en-US" dirty="0"/>
          </a:p>
          <a:p>
            <a:r>
              <a:rPr lang="ro-RO" dirty="0"/>
              <a:t>✅ </a:t>
            </a:r>
            <a:r>
              <a:rPr lang="ro-RO" b="1" dirty="0" err="1"/>
              <a:t>Tokenul</a:t>
            </a:r>
            <a:r>
              <a:rPr lang="ro-RO" b="1" dirty="0"/>
              <a:t> </a:t>
            </a:r>
            <a:r>
              <a:rPr lang="ro-RO" b="1" dirty="0" err="1"/>
              <a:t>GiGi</a:t>
            </a:r>
            <a:r>
              <a:rPr lang="ro-RO" b="1" dirty="0"/>
              <a:t> </a:t>
            </a:r>
            <a:r>
              <a:rPr lang="ro-RO" dirty="0"/>
              <a:t>are utilitate reală – se poate folosi în </a:t>
            </a:r>
            <a:r>
              <a:rPr lang="ro-RO" dirty="0" err="1"/>
              <a:t>marketplace</a:t>
            </a:r>
            <a:r>
              <a:rPr lang="ro-RO" dirty="0"/>
              <a:t>, tombole, </a:t>
            </a:r>
            <a:r>
              <a:rPr lang="ro-RO" dirty="0" err="1"/>
              <a:t>rewards</a:t>
            </a:r>
            <a:endParaRPr lang="en-US" dirty="0"/>
          </a:p>
          <a:p>
            <a:r>
              <a:rPr lang="ro-RO" dirty="0"/>
              <a:t>✅ Sistem 100% on-</a:t>
            </a:r>
            <a:r>
              <a:rPr lang="ro-RO" dirty="0" err="1"/>
              <a:t>chain</a:t>
            </a:r>
            <a:r>
              <a:rPr lang="ro-RO" dirty="0"/>
              <a:t> &amp; verificabil – date transparente, securizate, descentralizate</a:t>
            </a:r>
            <a:endParaRPr lang="en-US" dirty="0"/>
          </a:p>
          <a:p>
            <a:r>
              <a:rPr lang="ro-RO" dirty="0"/>
              <a:t>✅ </a:t>
            </a:r>
            <a:r>
              <a:rPr lang="ro-RO" dirty="0" err="1"/>
              <a:t>Gamificare</a:t>
            </a:r>
            <a:r>
              <a:rPr lang="ro-RO" dirty="0"/>
              <a:t> și </a:t>
            </a:r>
            <a:r>
              <a:rPr lang="ro-RO" dirty="0" err="1"/>
              <a:t>engagement</a:t>
            </a:r>
            <a:r>
              <a:rPr lang="ro-RO" dirty="0"/>
              <a:t> superior – </a:t>
            </a:r>
            <a:r>
              <a:rPr lang="ro-RO" dirty="0" err="1"/>
              <a:t>quests</a:t>
            </a:r>
            <a:r>
              <a:rPr lang="ro-RO" dirty="0"/>
              <a:t>, </a:t>
            </a:r>
            <a:r>
              <a:rPr lang="ro-RO" dirty="0" err="1"/>
              <a:t>leaderboard</a:t>
            </a:r>
            <a:r>
              <a:rPr lang="ro-RO" dirty="0"/>
              <a:t>, recompense reale</a:t>
            </a:r>
            <a:endParaRPr lang="en-US" dirty="0"/>
          </a:p>
          <a:p>
            <a:r>
              <a:rPr lang="ro-RO" dirty="0"/>
              <a:t>✅ Primul sistem complet </a:t>
            </a:r>
            <a:r>
              <a:rPr lang="ro-RO" b="1" dirty="0"/>
              <a:t>„</a:t>
            </a:r>
            <a:r>
              <a:rPr lang="ro-RO" b="1" dirty="0" err="1"/>
              <a:t>Proof</a:t>
            </a:r>
            <a:r>
              <a:rPr lang="ro-RO" b="1" dirty="0"/>
              <a:t> of </a:t>
            </a:r>
            <a:r>
              <a:rPr lang="ro-RO" b="1" dirty="0" err="1"/>
              <a:t>Movement</a:t>
            </a:r>
            <a:r>
              <a:rPr lang="ro-RO" b="1" dirty="0"/>
              <a:t> + </a:t>
            </a:r>
            <a:r>
              <a:rPr lang="ro-RO" b="1" dirty="0" err="1"/>
              <a:t>Proof</a:t>
            </a:r>
            <a:r>
              <a:rPr lang="ro-RO" b="1" dirty="0"/>
              <a:t> of Energy”</a:t>
            </a:r>
          </a:p>
          <a:p>
            <a:endParaRPr lang="en-US" b="1" spc="3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8444BB-F675-B1B2-B72C-34F8FE8F9155}"/>
              </a:ext>
            </a:extLst>
          </p:cNvPr>
          <p:cNvSpPr/>
          <p:nvPr/>
        </p:nvSpPr>
        <p:spPr>
          <a:xfrm rot="6521150">
            <a:off x="10811158" y="-1394975"/>
            <a:ext cx="2703848" cy="3008491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3E7C6F"/>
          </a:solidFill>
          <a:ln>
            <a:solidFill>
              <a:srgbClr val="3E7C6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8FE5E1-5352-63C7-D2D6-1D5A9D09FC53}"/>
              </a:ext>
            </a:extLst>
          </p:cNvPr>
          <p:cNvSpPr/>
          <p:nvPr/>
        </p:nvSpPr>
        <p:spPr>
          <a:xfrm rot="2830051">
            <a:off x="10536203" y="-883169"/>
            <a:ext cx="3024708" cy="207924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3B807D"/>
          </a:solidFill>
          <a:ln>
            <a:solidFill>
              <a:srgbClr val="3E7C6F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4310046-8ED2-2A21-14DB-DDBAA31B9A4E}"/>
              </a:ext>
            </a:extLst>
          </p:cNvPr>
          <p:cNvSpPr/>
          <p:nvPr/>
        </p:nvSpPr>
        <p:spPr>
          <a:xfrm rot="20482132">
            <a:off x="11025654" y="-1771075"/>
            <a:ext cx="2704677" cy="3008365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5194A4"/>
          </a:solidFill>
          <a:ln>
            <a:solidFill>
              <a:srgbClr val="5194A4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38935C-FD87-6C88-288F-90231397EA7E}"/>
              </a:ext>
            </a:extLst>
          </p:cNvPr>
          <p:cNvSpPr/>
          <p:nvPr/>
        </p:nvSpPr>
        <p:spPr>
          <a:xfrm rot="16849973">
            <a:off x="14259693" y="-4607372"/>
            <a:ext cx="2704676" cy="3008365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FFF0BD"/>
          </a:solidFill>
          <a:ln>
            <a:solidFill>
              <a:srgbClr val="FFF0BD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1" name="Picture 10" descr="A gold coin with a bitcoin symbol&#10;&#10;Description automatically generated">
            <a:extLst>
              <a:ext uri="{FF2B5EF4-FFF2-40B4-BE49-F238E27FC236}">
                <a16:creationId xmlns:a16="http://schemas.microsoft.com/office/drawing/2014/main" id="{0118AC5A-99F5-E3D5-27E3-070A6773E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165" y="-2493546"/>
            <a:ext cx="722984" cy="722984"/>
          </a:xfrm>
          <a:prstGeom prst="rect">
            <a:avLst/>
          </a:prstGeom>
        </p:spPr>
      </p:pic>
      <p:pic>
        <p:nvPicPr>
          <p:cNvPr id="8" name="Picture 7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234757B-C440-69DE-A430-5CC283D02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942" y="109270"/>
            <a:ext cx="686140" cy="68614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47A30D-DA49-0637-1CFA-F22778081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73083"/>
              </p:ext>
            </p:extLst>
          </p:nvPr>
        </p:nvGraphicFramePr>
        <p:xfrm>
          <a:off x="505376" y="1590500"/>
          <a:ext cx="11208205" cy="3178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1641">
                  <a:extLst>
                    <a:ext uri="{9D8B030D-6E8A-4147-A177-3AD203B41FA5}">
                      <a16:colId xmlns:a16="http://schemas.microsoft.com/office/drawing/2014/main" val="839913863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653665272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1677777014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3835660153"/>
                    </a:ext>
                  </a:extLst>
                </a:gridCol>
                <a:gridCol w="2241641">
                  <a:extLst>
                    <a:ext uri="{9D8B030D-6E8A-4147-A177-3AD203B41FA5}">
                      <a16:colId xmlns:a16="http://schemas.microsoft.com/office/drawing/2014/main" val="1858542900"/>
                    </a:ext>
                  </a:extLst>
                </a:gridCol>
              </a:tblGrid>
              <a:tr h="79456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Concurenta</a:t>
                      </a:r>
                      <a:endParaRPr 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erlin Sans FB Demi" panose="020E0802020502020306" pitchFamily="34" charset="0"/>
                      </a:endParaRP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Blockchain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Energy Harvesting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Marketplace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erlin Sans FB Demi" panose="020E0802020502020306" pitchFamily="34" charset="0"/>
                        </a:rPr>
                        <a:t>Real-time</a:t>
                      </a:r>
                    </a:p>
                  </a:txBody>
                  <a:tcPr anchor="ctr">
                    <a:solidFill>
                      <a:srgbClr val="519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41810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/>
                        <a:t>Sweatcoin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Parțial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276231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Apple Health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88753"/>
                  </a:ext>
                </a:extLst>
              </a:tr>
              <a:tr h="794567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/>
                        <a:t>GreenGait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881574"/>
                  </a:ext>
                </a:extLst>
              </a:tr>
            </a:tbl>
          </a:graphicData>
        </a:graphic>
      </p:graphicFrame>
      <p:pic>
        <p:nvPicPr>
          <p:cNvPr id="19" name="Picture 18" descr="A hexagon with white text&#10;&#10;AI-generated content may be incorrect.">
            <a:extLst>
              <a:ext uri="{FF2B5EF4-FFF2-40B4-BE49-F238E27FC236}">
                <a16:creationId xmlns:a16="http://schemas.microsoft.com/office/drawing/2014/main" id="{82DCD2A7-6B59-A8CF-9E30-0F50A51B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6" y="3919228"/>
            <a:ext cx="921114" cy="921114"/>
          </a:xfrm>
          <a:prstGeom prst="rect">
            <a:avLst/>
          </a:prstGeom>
        </p:spPr>
      </p:pic>
      <p:pic>
        <p:nvPicPr>
          <p:cNvPr id="21" name="Picture 20" descr="A red heart on a white background&#10;&#10;AI-generated content may be incorrect.">
            <a:extLst>
              <a:ext uri="{FF2B5EF4-FFF2-40B4-BE49-F238E27FC236}">
                <a16:creationId xmlns:a16="http://schemas.microsoft.com/office/drawing/2014/main" id="{133E6F3F-2642-9300-B7EE-533FD2627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4" y="3303248"/>
            <a:ext cx="563606" cy="563606"/>
          </a:xfrm>
          <a:prstGeom prst="rect">
            <a:avLst/>
          </a:prstGeom>
        </p:spPr>
      </p:pic>
      <p:pic>
        <p:nvPicPr>
          <p:cNvPr id="23" name="Picture 22" descr="A logo with a purple and blue background&#10;&#10;AI-generated content may be incorrect.">
            <a:extLst>
              <a:ext uri="{FF2B5EF4-FFF2-40B4-BE49-F238E27FC236}">
                <a16:creationId xmlns:a16="http://schemas.microsoft.com/office/drawing/2014/main" id="{F000CE85-CFCA-F8D3-EF24-E76029E80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4" y="2458860"/>
            <a:ext cx="690326" cy="690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colorful podium with stars and a black background&#10;&#10;AI-generated content may be incorrect.">
            <a:extLst>
              <a:ext uri="{FF2B5EF4-FFF2-40B4-BE49-F238E27FC236}">
                <a16:creationId xmlns:a16="http://schemas.microsoft.com/office/drawing/2014/main" id="{C973352C-55D3-B2F5-9816-D6A93B9D4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42" y="4997952"/>
            <a:ext cx="1491865" cy="1491865"/>
          </a:xfrm>
          <a:prstGeom prst="rect">
            <a:avLst/>
          </a:prstGeom>
        </p:spPr>
      </p:pic>
      <p:pic>
        <p:nvPicPr>
          <p:cNvPr id="27" name="Picture 26" descr="A stack of coins with a green arrow&#10;&#10;AI-generated content may be incorrect.">
            <a:extLst>
              <a:ext uri="{FF2B5EF4-FFF2-40B4-BE49-F238E27FC236}">
                <a16:creationId xmlns:a16="http://schemas.microsoft.com/office/drawing/2014/main" id="{753CF223-990A-C733-7D4B-5CC66D7209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146" y="4569904"/>
            <a:ext cx="1868099" cy="1868099"/>
          </a:xfrm>
          <a:prstGeom prst="rect">
            <a:avLst/>
          </a:prstGeom>
        </p:spPr>
      </p:pic>
      <p:pic>
        <p:nvPicPr>
          <p:cNvPr id="6" name="Picture 5" descr="A globe with a graph and pointers&#10;&#10;AI-generated content may be incorrect.">
            <a:extLst>
              <a:ext uri="{FF2B5EF4-FFF2-40B4-BE49-F238E27FC236}">
                <a16:creationId xmlns:a16="http://schemas.microsoft.com/office/drawing/2014/main" id="{3EF46A41-0666-060E-394F-2A080DE2F4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19" y="4594735"/>
            <a:ext cx="1895082" cy="18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1965</Words>
  <Application>Microsoft Office PowerPoint</Application>
  <PresentationFormat>Widescreen</PresentationFormat>
  <Paragraphs>363</Paragraphs>
  <Slides>15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ADLaM Display</vt:lpstr>
      <vt:lpstr>Aptos</vt:lpstr>
      <vt:lpstr>Aptos Display</vt:lpstr>
      <vt:lpstr>Arial</vt:lpstr>
      <vt:lpstr>Berlin Sans FB Demi</vt:lpstr>
      <vt:lpstr>Calibri Light</vt:lpstr>
      <vt:lpstr>League Spartan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Vasile Panta</dc:creator>
  <cp:lastModifiedBy>Robert Panța</cp:lastModifiedBy>
  <cp:revision>28</cp:revision>
  <dcterms:created xsi:type="dcterms:W3CDTF">2024-05-13T10:27:17Z</dcterms:created>
  <dcterms:modified xsi:type="dcterms:W3CDTF">2025-05-07T11:23:35Z</dcterms:modified>
</cp:coreProperties>
</file>